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y="6858000" cx="12192000"/>
  <p:notesSz cx="6858000" cy="9144000"/>
  <p:embeddedFontLst>
    <p:embeddedFont>
      <p:font typeface="Architects Daughter"/>
      <p:regular r:id="rId46"/>
    </p:embeddedFont>
    <p:embeddedFont>
      <p:font typeface="Roboto"/>
      <p:regular r:id="rId47"/>
      <p:bold r:id="rId48"/>
      <p:italic r:id="rId49"/>
      <p:boldItalic r:id="rId50"/>
    </p:embeddedFont>
    <p:embeddedFont>
      <p:font typeface="Proxima Nova"/>
      <p:regular r:id="rId51"/>
      <p:bold r:id="rId52"/>
      <p:italic r:id="rId53"/>
      <p:boldItalic r:id="rId54"/>
    </p:embeddedFont>
    <p:embeddedFont>
      <p:font typeface="Copse"/>
      <p:regular r:id="rId55"/>
    </p:embeddedFont>
    <p:embeddedFont>
      <p:font typeface="Roboto Medium"/>
      <p:regular r:id="rId56"/>
      <p:bold r:id="rId57"/>
      <p:italic r:id="rId58"/>
      <p:boldItalic r:id="rId59"/>
    </p:embeddedFont>
    <p:embeddedFont>
      <p:font typeface="Arial Narrow"/>
      <p:regular r:id="rId60"/>
      <p:bold r:id="rId61"/>
      <p:italic r:id="rId62"/>
      <p:boldItalic r:id="rId63"/>
    </p:embeddedFont>
    <p:embeddedFont>
      <p:font typeface="Lato"/>
      <p:regular r:id="rId64"/>
      <p:bold r:id="rId65"/>
      <p:italic r:id="rId66"/>
      <p:boldItalic r:id="rId67"/>
    </p:embeddedFont>
    <p:embeddedFont>
      <p:font typeface="Corbel"/>
      <p:regular r:id="rId68"/>
      <p:bold r:id="rId69"/>
      <p:italic r:id="rId70"/>
      <p:boldItalic r:id="rId71"/>
    </p:embeddedFont>
    <p:embeddedFont>
      <p:font typeface="Roboto Light"/>
      <p:regular r:id="rId72"/>
      <p:bold r:id="rId73"/>
      <p:italic r:id="rId74"/>
      <p:boldItalic r:id="rId75"/>
    </p:embeddedFont>
    <p:embeddedFont>
      <p:font typeface="Open Sans"/>
      <p:regular r:id="rId76"/>
      <p:bold r:id="rId77"/>
      <p:italic r:id="rId78"/>
      <p:boldItalic r:id="rId7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font" Target="fonts/ArchitectsDaughter-regular.fntdata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Roboto-bold.fntdata"/><Relationship Id="rId47" Type="http://schemas.openxmlformats.org/officeDocument/2006/relationships/font" Target="fonts/Roboto-regular.fntdata"/><Relationship Id="rId49" Type="http://schemas.openxmlformats.org/officeDocument/2006/relationships/font" Target="fonts/Robo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font" Target="fonts/RobotoLight-bold.fntdata"/><Relationship Id="rId72" Type="http://schemas.openxmlformats.org/officeDocument/2006/relationships/font" Target="fonts/RobotoLight-regular.fntdata"/><Relationship Id="rId31" Type="http://schemas.openxmlformats.org/officeDocument/2006/relationships/slide" Target="slides/slide27.xml"/><Relationship Id="rId75" Type="http://schemas.openxmlformats.org/officeDocument/2006/relationships/font" Target="fonts/RobotoLight-boldItalic.fntdata"/><Relationship Id="rId30" Type="http://schemas.openxmlformats.org/officeDocument/2006/relationships/slide" Target="slides/slide26.xml"/><Relationship Id="rId74" Type="http://schemas.openxmlformats.org/officeDocument/2006/relationships/font" Target="fonts/RobotoLight-italic.fntdata"/><Relationship Id="rId33" Type="http://schemas.openxmlformats.org/officeDocument/2006/relationships/slide" Target="slides/slide29.xml"/><Relationship Id="rId77" Type="http://schemas.openxmlformats.org/officeDocument/2006/relationships/font" Target="fonts/OpenSans-bold.fntdata"/><Relationship Id="rId32" Type="http://schemas.openxmlformats.org/officeDocument/2006/relationships/slide" Target="slides/slide28.xml"/><Relationship Id="rId76" Type="http://schemas.openxmlformats.org/officeDocument/2006/relationships/font" Target="fonts/OpenSans-regular.fntdata"/><Relationship Id="rId35" Type="http://schemas.openxmlformats.org/officeDocument/2006/relationships/slide" Target="slides/slide31.xml"/><Relationship Id="rId79" Type="http://schemas.openxmlformats.org/officeDocument/2006/relationships/font" Target="fonts/OpenSans-boldItalic.fntdata"/><Relationship Id="rId34" Type="http://schemas.openxmlformats.org/officeDocument/2006/relationships/slide" Target="slides/slide30.xml"/><Relationship Id="rId78" Type="http://schemas.openxmlformats.org/officeDocument/2006/relationships/font" Target="fonts/OpenSans-italic.fntdata"/><Relationship Id="rId71" Type="http://schemas.openxmlformats.org/officeDocument/2006/relationships/font" Target="fonts/Corbel-boldItalic.fntdata"/><Relationship Id="rId70" Type="http://schemas.openxmlformats.org/officeDocument/2006/relationships/font" Target="fonts/Corbel-italic.fntdata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ArialNarrow-italic.fntdata"/><Relationship Id="rId61" Type="http://schemas.openxmlformats.org/officeDocument/2006/relationships/font" Target="fonts/ArialNarrow-bold.fntdata"/><Relationship Id="rId20" Type="http://schemas.openxmlformats.org/officeDocument/2006/relationships/slide" Target="slides/slide16.xml"/><Relationship Id="rId64" Type="http://schemas.openxmlformats.org/officeDocument/2006/relationships/font" Target="fonts/Lato-regular.fntdata"/><Relationship Id="rId63" Type="http://schemas.openxmlformats.org/officeDocument/2006/relationships/font" Target="fonts/ArialNarrow-boldItalic.fntdata"/><Relationship Id="rId22" Type="http://schemas.openxmlformats.org/officeDocument/2006/relationships/slide" Target="slides/slide18.xml"/><Relationship Id="rId66" Type="http://schemas.openxmlformats.org/officeDocument/2006/relationships/font" Target="fonts/Lato-italic.fntdata"/><Relationship Id="rId21" Type="http://schemas.openxmlformats.org/officeDocument/2006/relationships/slide" Target="slides/slide17.xml"/><Relationship Id="rId65" Type="http://schemas.openxmlformats.org/officeDocument/2006/relationships/font" Target="fonts/Lato-bold.fntdata"/><Relationship Id="rId24" Type="http://schemas.openxmlformats.org/officeDocument/2006/relationships/slide" Target="slides/slide20.xml"/><Relationship Id="rId68" Type="http://schemas.openxmlformats.org/officeDocument/2006/relationships/font" Target="fonts/Corbel-regular.fntdata"/><Relationship Id="rId23" Type="http://schemas.openxmlformats.org/officeDocument/2006/relationships/slide" Target="slides/slide19.xml"/><Relationship Id="rId67" Type="http://schemas.openxmlformats.org/officeDocument/2006/relationships/font" Target="fonts/Lato-boldItalic.fntdata"/><Relationship Id="rId60" Type="http://schemas.openxmlformats.org/officeDocument/2006/relationships/font" Target="fonts/ArialNarrow-regular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font" Target="fonts/Corbel-bold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ProximaNova-regular.fntdata"/><Relationship Id="rId50" Type="http://schemas.openxmlformats.org/officeDocument/2006/relationships/font" Target="fonts/Roboto-boldItalic.fntdata"/><Relationship Id="rId53" Type="http://schemas.openxmlformats.org/officeDocument/2006/relationships/font" Target="fonts/ProximaNova-italic.fntdata"/><Relationship Id="rId52" Type="http://schemas.openxmlformats.org/officeDocument/2006/relationships/font" Target="fonts/ProximaNova-bold.fntdata"/><Relationship Id="rId11" Type="http://schemas.openxmlformats.org/officeDocument/2006/relationships/slide" Target="slides/slide7.xml"/><Relationship Id="rId55" Type="http://schemas.openxmlformats.org/officeDocument/2006/relationships/font" Target="fonts/Copse-regular.fntdata"/><Relationship Id="rId10" Type="http://schemas.openxmlformats.org/officeDocument/2006/relationships/slide" Target="slides/slide6.xml"/><Relationship Id="rId54" Type="http://schemas.openxmlformats.org/officeDocument/2006/relationships/font" Target="fonts/ProximaNova-boldItalic.fntdata"/><Relationship Id="rId13" Type="http://schemas.openxmlformats.org/officeDocument/2006/relationships/slide" Target="slides/slide9.xml"/><Relationship Id="rId57" Type="http://schemas.openxmlformats.org/officeDocument/2006/relationships/font" Target="fonts/RobotoMedium-bold.fntdata"/><Relationship Id="rId12" Type="http://schemas.openxmlformats.org/officeDocument/2006/relationships/slide" Target="slides/slide8.xml"/><Relationship Id="rId56" Type="http://schemas.openxmlformats.org/officeDocument/2006/relationships/font" Target="fonts/RobotoMedium-regular.fntdata"/><Relationship Id="rId15" Type="http://schemas.openxmlformats.org/officeDocument/2006/relationships/slide" Target="slides/slide11.xml"/><Relationship Id="rId59" Type="http://schemas.openxmlformats.org/officeDocument/2006/relationships/font" Target="fonts/RobotoMedium-boldItalic.fntdata"/><Relationship Id="rId14" Type="http://schemas.openxmlformats.org/officeDocument/2006/relationships/slide" Target="slides/slide10.xml"/><Relationship Id="rId58" Type="http://schemas.openxmlformats.org/officeDocument/2006/relationships/font" Target="fonts/RobotoMedium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9d41ff2f8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9d41ff2f8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9d41ff2f8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colorado.gov/renewplates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mydmv.colorado.gov/_/" TargetMode="External"/><Relationship Id="rId4" Type="http://schemas.openxmlformats.org/officeDocument/2006/relationships/hyperlink" Target="https://www.douglas.co.us/motorvehicle/motor-vehicle/renewing-license-plates/#kioskrenew" TargetMode="External"/><Relationship Id="rId5" Type="http://schemas.openxmlformats.org/officeDocument/2006/relationships/hyperlink" Target="mailto:DCMV@douglas.co.u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signupgenius.com/go/805094CA5AF22A4F58-golden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hyperlink" Target="mailto:motorvehicledept@elpasoco.com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Relationship Id="rId4" Type="http://schemas.openxmlformats.org/officeDocument/2006/relationships/hyperlink" Target="mailto:cindytitles@yahoo.com" TargetMode="External"/><Relationship Id="rId5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colorado.gov/dmv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www.colorado.gov/pacific/dmv/forms-vehicles" TargetMode="External"/><Relationship Id="rId6" Type="http://schemas.openxmlformats.org/officeDocument/2006/relationships/hyperlink" Target="https://www.colorado.gov/pacific/dmv/forms-vehicles" TargetMode="External"/><Relationship Id="rId7" Type="http://schemas.openxmlformats.org/officeDocument/2006/relationships/hyperlink" Target="https://www.colorado.gov/pacific/dmv/forms-vehicles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1.png"/><Relationship Id="rId6" Type="http://schemas.openxmlformats.org/officeDocument/2006/relationships/image" Target="../media/image10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MVTitles@adcogov.org" TargetMode="External"/><Relationship Id="rId4" Type="http://schemas.openxmlformats.org/officeDocument/2006/relationships/hyperlink" Target="http://www.adcogov.org/sites/default/files/New%20Resident%20fillable%20not%20savable%20final_updated.pdf" TargetMode="External"/><Relationship Id="rId5" Type="http://schemas.openxmlformats.org/officeDocument/2006/relationships/hyperlink" Target="http://www.adcogov.org/sites/default/files/Out-of%20State-Cash%20Sale%20Fillable%20not%20savable_updated.pdf" TargetMode="External"/><Relationship Id="rId6" Type="http://schemas.openxmlformats.org/officeDocument/2006/relationships/hyperlink" Target="http://www.adcogov.org/sites/default/files/Private%20Party%20Sale%20with%20Colorado%20Title%20not%20savable_updated.pdf" TargetMode="External"/><Relationship Id="rId7" Type="http://schemas.openxmlformats.org/officeDocument/2006/relationships/hyperlink" Target="http://www.adcogov.org/sites/default/files/Purchase%20for%20cash%20from%20a%20Colorado%20Dealer%20permit_updated.pdf" TargetMode="External"/><Relationship Id="rId8" Type="http://schemas.openxmlformats.org/officeDocument/2006/relationships/hyperlink" Target="http://passportappt.adcogov.org/qmaticwebbooking/index.html#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passportappt.adcogov.org/qmaticwebbooking/index.html#/" TargetMode="External"/><Relationship Id="rId4" Type="http://schemas.openxmlformats.org/officeDocument/2006/relationships/hyperlink" Target="mailto:mvservicecenter@adcogov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3226837" y="3429000"/>
            <a:ext cx="6018245" cy="18194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72"/>
              <a:buFont typeface="Arial Narrow"/>
              <a:buNone/>
            </a:pPr>
            <a:r>
              <a:rPr lang="en-US" sz="2572">
                <a:latin typeface="Arial Narrow"/>
                <a:ea typeface="Arial Narrow"/>
                <a:cs typeface="Arial Narrow"/>
                <a:sym typeface="Arial Narrow"/>
              </a:rPr>
              <a:t>ACCURATE AUTO TITLE SPECIALISTS LLC</a:t>
            </a:r>
            <a:br>
              <a:rPr lang="en-US" sz="2572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2572">
                <a:latin typeface="Arial Narrow"/>
                <a:ea typeface="Arial Narrow"/>
                <a:cs typeface="Arial Narrow"/>
                <a:sym typeface="Arial Narrow"/>
              </a:rPr>
              <a:t>aka Cindy Titles </a:t>
            </a:r>
            <a:br>
              <a:rPr lang="en-US" sz="3306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2572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303-919-0775                                            </a:t>
            </a:r>
            <a:r>
              <a:rPr lang="en-US" sz="2204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rPr>
              <a:t>cindytitles@yahoo.com</a:t>
            </a:r>
            <a:endParaRPr sz="2204">
              <a:solidFill>
                <a:schemeClr val="dk2"/>
              </a:solidFill>
            </a:endParaRPr>
          </a:p>
        </p:txBody>
      </p:sp>
      <p:pic>
        <p:nvPicPr>
          <p:cNvPr descr="C:\Users\Cindy\Desktop\AATS WEBSITE PICS\CINDY LOGO 3 C.png" id="89" name="Google Shape;89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367" l="0" r="0" t="1368"/>
          <a:stretch/>
        </p:blipFill>
        <p:spPr>
          <a:xfrm>
            <a:off x="4368283" y="489857"/>
            <a:ext cx="3708918" cy="274418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1687286" y="5318450"/>
            <a:ext cx="7557796" cy="1403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8"/>
              <a:buNone/>
            </a:pPr>
            <a:r>
              <a:rPr lang="en-US" sz="4408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8"/>
              <a:buNone/>
            </a:pPr>
            <a:r>
              <a:rPr lang="en-US" sz="4408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91" name="Google Shape;9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605125" y="147600"/>
            <a:ext cx="4384500" cy="182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8"/>
              <a:buFont typeface="Arial Narrow"/>
              <a:buNone/>
            </a:pPr>
            <a:r>
              <a:rPr lang="en-US" sz="4408">
                <a:latin typeface="Arial Narrow"/>
                <a:ea typeface="Arial Narrow"/>
                <a:cs typeface="Arial Narrow"/>
                <a:sym typeface="Arial Narrow"/>
              </a:rPr>
              <a:t>ADDITIONAL INFORMATION / QUESTIONS</a:t>
            </a:r>
            <a:endParaRPr/>
          </a:p>
        </p:txBody>
      </p:sp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  <p:sp>
        <p:nvSpPr>
          <p:cNvPr id="160" name="Google Shape;160;p22"/>
          <p:cNvSpPr txBox="1"/>
          <p:nvPr>
            <p:ph idx="2" type="body"/>
          </p:nvPr>
        </p:nvSpPr>
        <p:spPr>
          <a:xfrm>
            <a:off x="836612" y="204946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303-919-0775        cindytitles@yahoo.com</a:t>
            </a:r>
            <a:endParaRPr/>
          </a:p>
        </p:txBody>
      </p:sp>
      <p:sp>
        <p:nvSpPr>
          <p:cNvPr id="161" name="Google Shape;16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Cindy\Desktop\AATS WEBSITE PICS\CINDY LOGO 3 C.png" id="162" name="Google Shape;162;p22"/>
          <p:cNvPicPr preferRelativeResize="0"/>
          <p:nvPr/>
        </p:nvPicPr>
        <p:blipFill rotWithShape="1">
          <a:blip r:embed="rId3">
            <a:alphaModFix/>
          </a:blip>
          <a:srcRect b="1367" l="0" r="0" t="1368"/>
          <a:stretch/>
        </p:blipFill>
        <p:spPr>
          <a:xfrm>
            <a:off x="1187015" y="2520999"/>
            <a:ext cx="3009122" cy="2519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147918" y="0"/>
            <a:ext cx="503527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FF0000"/>
                </a:solidFill>
              </a:rPr>
              <a:t>ARAPAHOE COUNTY</a:t>
            </a:r>
            <a:br>
              <a:rPr lang="en-US" sz="4400">
                <a:solidFill>
                  <a:srgbClr val="FF0000"/>
                </a:solidFill>
              </a:rPr>
            </a:br>
            <a:r>
              <a:rPr b="0" i="0" lang="en-US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rPr>
              <a:t>303-795-4500</a:t>
            </a:r>
            <a:r>
              <a:rPr lang="en-US" u="sng">
                <a:solidFill>
                  <a:srgbClr val="998326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b="0" i="0" lang="en-US" u="sng">
                <a:solidFill>
                  <a:srgbClr val="9983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CUSTOMER INFORMATION</a:t>
            </a:r>
            <a:endParaRPr/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5183188" y="255495"/>
            <a:ext cx="7008812" cy="6602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418B"/>
              </a:buClr>
              <a:buSzPts val="3300"/>
              <a:buChar char="•"/>
            </a:pPr>
            <a:r>
              <a:rPr b="0" i="0" lang="en-US" sz="3300" u="none" strike="noStrike">
                <a:solidFill>
                  <a:srgbClr val="07418B"/>
                </a:solidFill>
                <a:latin typeface="Arial Narrow"/>
                <a:ea typeface="Arial Narrow"/>
                <a:cs typeface="Arial Narrow"/>
                <a:sym typeface="Arial Narrow"/>
              </a:rPr>
              <a:t>COVID-19 Service Update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3300"/>
              <a:buChar char="•"/>
            </a:pPr>
            <a:r>
              <a:rPr b="0" i="0" lang="en-US" sz="33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In-person hours of service are available </a:t>
            </a:r>
            <a:r>
              <a:rPr b="1" i="0" lang="en-US" sz="33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by appointment only</a:t>
            </a:r>
            <a:r>
              <a:rPr b="0" i="0" lang="en-US" sz="33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 and can be made for all our Motor Vehicle/Administration branches (Littleton, Centennial, Aurora, and Byers).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3300"/>
              <a:buChar char="•"/>
            </a:pPr>
            <a:r>
              <a:rPr b="0" i="0" lang="en-US" sz="33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Appointments are available </a:t>
            </a:r>
            <a:r>
              <a:rPr b="1" i="0" lang="en-US" sz="33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Monday-Friday, 7 a.m. – 4 p.m.</a:t>
            </a:r>
            <a:r>
              <a:rPr b="0" i="0" lang="en-US" sz="33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 and can be made online for: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3300"/>
              <a:buFont typeface="Arial"/>
              <a:buChar char="•"/>
            </a:pPr>
            <a:r>
              <a:rPr b="0" i="0" lang="en-US" sz="33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Motor Vehicle registration, license plates and motor vehicle titles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418B"/>
              </a:buClr>
              <a:buSzPts val="3300"/>
              <a:buChar char="•"/>
            </a:pPr>
            <a:r>
              <a:rPr b="0" i="0" lang="en-US" sz="3300" u="none" strike="noStrike">
                <a:solidFill>
                  <a:srgbClr val="07418B"/>
                </a:solidFill>
                <a:latin typeface="Arial Narrow"/>
                <a:ea typeface="Arial Narrow"/>
                <a:cs typeface="Arial Narrow"/>
                <a:sym typeface="Arial Narrow"/>
              </a:rPr>
              <a:t>Make an Appointment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69" name="Google Shape;169;p23"/>
          <p:cNvSpPr txBox="1"/>
          <p:nvPr>
            <p:ph idx="2" type="body"/>
          </p:nvPr>
        </p:nvSpPr>
        <p:spPr>
          <a:xfrm>
            <a:off x="147918" y="2057400"/>
            <a:ext cx="5035270" cy="46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147918" y="134472"/>
            <a:ext cx="4624107" cy="19229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Calibri"/>
              <a:buNone/>
            </a:pPr>
            <a:r>
              <a:rPr lang="en-US" sz="3959">
                <a:solidFill>
                  <a:srgbClr val="FF0000"/>
                </a:solidFill>
              </a:rPr>
              <a:t>ARAPAHOE COUNTY</a:t>
            </a:r>
            <a:br>
              <a:rPr lang="en-US" sz="3959">
                <a:solidFill>
                  <a:srgbClr val="FF0000"/>
                </a:solidFill>
              </a:rPr>
            </a:br>
            <a:r>
              <a:rPr b="0" i="0" lang="en-US" sz="2880">
                <a:solidFill>
                  <a:srgbClr val="585858"/>
                </a:solidFill>
                <a:latin typeface="Roboto"/>
                <a:ea typeface="Roboto"/>
                <a:cs typeface="Roboto"/>
                <a:sym typeface="Roboto"/>
              </a:rPr>
              <a:t>303-795-4500</a:t>
            </a:r>
            <a:r>
              <a:rPr lang="en-US" sz="2880" u="sng">
                <a:solidFill>
                  <a:srgbClr val="998326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b="0" i="0" lang="en-US" sz="2880" u="sng">
                <a:solidFill>
                  <a:srgbClr val="9983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80">
                <a:solidFill>
                  <a:srgbClr val="FF0000"/>
                </a:solidFill>
              </a:rPr>
              <a:t> </a:t>
            </a:r>
            <a:r>
              <a:rPr lang="en-US" sz="2880"/>
              <a:t>  </a:t>
            </a:r>
            <a:r>
              <a:rPr lang="en-US" sz="288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DEALER INFORMATION</a:t>
            </a:r>
            <a:endParaRPr/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5183188" y="1492625"/>
            <a:ext cx="6354388" cy="3644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3200"/>
              <a:buChar char="•"/>
            </a:pPr>
            <a:r>
              <a:rPr lang="en-US">
                <a:solidFill>
                  <a:srgbClr val="2D2D2D"/>
                </a:solidFill>
                <a:latin typeface="Roboto"/>
                <a:ea typeface="Roboto"/>
                <a:cs typeface="Roboto"/>
                <a:sym typeface="Roboto"/>
              </a:rPr>
              <a:t>SCHEDULE AN APPOINTMENT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D2D2D"/>
              </a:buClr>
              <a:buSzPts val="2000"/>
              <a:buChar char="•"/>
            </a:pPr>
            <a:r>
              <a:rPr lang="en-US" sz="2000">
                <a:solidFill>
                  <a:srgbClr val="2D2D2D"/>
                </a:solidFill>
                <a:latin typeface="Arial Narrow"/>
                <a:ea typeface="Arial Narrow"/>
                <a:cs typeface="Arial Narrow"/>
                <a:sym typeface="Arial Narrow"/>
              </a:rPr>
              <a:t>https://qw-arapahoe.us.qmatic.cloud/qwebbook/index.html#/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0" i="0">
              <a:solidFill>
                <a:srgbClr val="2D2D2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D2D2D"/>
              </a:buClr>
              <a:buSzPts val="3200"/>
              <a:buChar char="•"/>
            </a:pPr>
            <a:r>
              <a:rPr b="0" i="0" lang="en-US">
                <a:solidFill>
                  <a:srgbClr val="2D2D2D"/>
                </a:solidFill>
                <a:latin typeface="Roboto"/>
                <a:ea typeface="Roboto"/>
                <a:cs typeface="Roboto"/>
                <a:sym typeface="Roboto"/>
              </a:rPr>
              <a:t>  Dealer Drop-offs (For Dealers only - Must provide Dealer License Number)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2D2D2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rgbClr val="2D2D2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76" name="Google Shape;176;p24"/>
          <p:cNvSpPr txBox="1"/>
          <p:nvPr>
            <p:ph idx="2" type="body"/>
          </p:nvPr>
        </p:nvSpPr>
        <p:spPr>
          <a:xfrm>
            <a:off x="147918" y="2057399"/>
            <a:ext cx="4624107" cy="4666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/>
          <p:nvPr>
            <p:ph type="title"/>
          </p:nvPr>
        </p:nvSpPr>
        <p:spPr>
          <a:xfrm>
            <a:off x="605125" y="227075"/>
            <a:ext cx="4384500" cy="182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8"/>
              <a:buFont typeface="Arial Narrow"/>
              <a:buNone/>
            </a:pPr>
            <a:r>
              <a:rPr lang="en-US" sz="4408">
                <a:latin typeface="Arial Narrow"/>
                <a:ea typeface="Arial Narrow"/>
                <a:cs typeface="Arial Narrow"/>
                <a:sym typeface="Arial Narrow"/>
              </a:rPr>
              <a:t>ADDITIONAL INFORMATION </a:t>
            </a:r>
            <a:endParaRPr/>
          </a:p>
        </p:txBody>
      </p:sp>
      <p:sp>
        <p:nvSpPr>
          <p:cNvPr id="182" name="Google Shape;182;p25"/>
          <p:cNvSpPr txBox="1"/>
          <p:nvPr>
            <p:ph idx="1" type="body"/>
          </p:nvPr>
        </p:nvSpPr>
        <p:spPr>
          <a:xfrm>
            <a:off x="5262663" y="1135050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  <p:sp>
        <p:nvSpPr>
          <p:cNvPr id="183" name="Google Shape;183;p25"/>
          <p:cNvSpPr txBox="1"/>
          <p:nvPr>
            <p:ph idx="2" type="body"/>
          </p:nvPr>
        </p:nvSpPr>
        <p:spPr>
          <a:xfrm>
            <a:off x="836612" y="204946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303-919-0775        cindytitles@yahoo.com</a:t>
            </a:r>
            <a:endParaRPr/>
          </a:p>
        </p:txBody>
      </p:sp>
      <p:sp>
        <p:nvSpPr>
          <p:cNvPr id="184" name="Google Shape;18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Cindy\Desktop\AATS WEBSITE PICS\CINDY LOGO 3 C.png" id="185" name="Google Shape;185;p25"/>
          <p:cNvPicPr preferRelativeResize="0"/>
          <p:nvPr/>
        </p:nvPicPr>
        <p:blipFill rotWithShape="1">
          <a:blip r:embed="rId3">
            <a:alphaModFix/>
          </a:blip>
          <a:srcRect b="1367" l="0" r="0" t="1368"/>
          <a:stretch/>
        </p:blipFill>
        <p:spPr>
          <a:xfrm>
            <a:off x="1187015" y="2520999"/>
            <a:ext cx="3009122" cy="2519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>
            <p:ph type="title"/>
          </p:nvPr>
        </p:nvSpPr>
        <p:spPr>
          <a:xfrm>
            <a:off x="161366" y="0"/>
            <a:ext cx="461065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 Narrow"/>
              <a:buNone/>
            </a:pPr>
            <a:r>
              <a:rPr lang="en-US" sz="36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BOULDER COUNTY </a:t>
            </a:r>
            <a:br>
              <a:rPr lang="en-US"/>
            </a:br>
            <a:r>
              <a:rPr b="0" i="0" lang="en-US">
                <a:solidFill>
                  <a:srgbClr val="555555"/>
                </a:solidFill>
                <a:latin typeface="Lato"/>
                <a:ea typeface="Lato"/>
                <a:cs typeface="Lato"/>
                <a:sym typeface="Lato"/>
              </a:rPr>
              <a:t>303.413.7710</a:t>
            </a:r>
            <a:br>
              <a:rPr b="0" i="0" lang="en-US">
                <a:solidFill>
                  <a:srgbClr val="555555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Monday through Friday from 8 a.m. – 4:30 p.m</a:t>
            </a:r>
            <a:r>
              <a:rPr b="0" i="0" lang="en-US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br>
              <a:rPr lang="en-US"/>
            </a:br>
            <a:r>
              <a:rPr lang="en-US"/>
              <a:t>Customer </a:t>
            </a:r>
            <a:endParaRPr/>
          </a:p>
        </p:txBody>
      </p:sp>
      <p:sp>
        <p:nvSpPr>
          <p:cNvPr id="191" name="Google Shape;191;p26"/>
          <p:cNvSpPr txBox="1"/>
          <p:nvPr>
            <p:ph idx="1" type="body"/>
          </p:nvPr>
        </p:nvSpPr>
        <p:spPr>
          <a:xfrm>
            <a:off x="4894729" y="376518"/>
            <a:ext cx="7135905" cy="6373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Char char="•"/>
            </a:pPr>
            <a:r>
              <a:rPr b="1" lang="en-US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Boulder County Motor Vehicle Offices are Open –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3200"/>
              <a:buChar char="•"/>
            </a:pPr>
            <a:r>
              <a:rPr b="1" lang="en-US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Appointments recommended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3200"/>
              <a:buChar char="•"/>
            </a:pPr>
            <a:r>
              <a:rPr b="1" lang="en-US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NO OPTION TO MAKE APPOINTMENT FOR DEALER –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3200"/>
              <a:buChar char="•"/>
            </a:pPr>
            <a:r>
              <a:rPr b="1" lang="en-US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    MAIL IN DOCUMENTS </a:t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92" name="Google Shape;192;p26"/>
          <p:cNvSpPr txBox="1"/>
          <p:nvPr>
            <p:ph idx="2" type="body"/>
          </p:nvPr>
        </p:nvSpPr>
        <p:spPr>
          <a:xfrm>
            <a:off x="161366" y="2057400"/>
            <a:ext cx="461066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en-US" sz="148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en-US" sz="1572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t/>
            </a:r>
            <a:endParaRPr sz="148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/>
          <p:nvPr>
            <p:ph type="title"/>
          </p:nvPr>
        </p:nvSpPr>
        <p:spPr>
          <a:xfrm>
            <a:off x="605118" y="-107576"/>
            <a:ext cx="4384395" cy="15495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8"/>
              <a:buFont typeface="Arial Narrow"/>
              <a:buNone/>
            </a:pPr>
            <a:r>
              <a:rPr lang="en-US" sz="4408">
                <a:latin typeface="Arial Narrow"/>
                <a:ea typeface="Arial Narrow"/>
                <a:cs typeface="Arial Narrow"/>
                <a:sym typeface="Arial Narrow"/>
              </a:rPr>
              <a:t>ADDITIONAL INFORMATION </a:t>
            </a:r>
            <a:endParaRPr/>
          </a:p>
        </p:txBody>
      </p:sp>
      <p:sp>
        <p:nvSpPr>
          <p:cNvPr id="198" name="Google Shape;198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  <p:sp>
        <p:nvSpPr>
          <p:cNvPr id="199" name="Google Shape;199;p27"/>
          <p:cNvSpPr txBox="1"/>
          <p:nvPr>
            <p:ph idx="2" type="body"/>
          </p:nvPr>
        </p:nvSpPr>
        <p:spPr>
          <a:xfrm>
            <a:off x="836612" y="204946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303-919-0775        cindytitles@yahoo.com</a:t>
            </a:r>
            <a:endParaRPr/>
          </a:p>
        </p:txBody>
      </p:sp>
      <p:sp>
        <p:nvSpPr>
          <p:cNvPr id="200" name="Google Shape;20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Cindy\Desktop\AATS WEBSITE PICS\CINDY LOGO 3 C.png" id="201" name="Google Shape;201;p27"/>
          <p:cNvPicPr preferRelativeResize="0"/>
          <p:nvPr/>
        </p:nvPicPr>
        <p:blipFill rotWithShape="1">
          <a:blip r:embed="rId3">
            <a:alphaModFix/>
          </a:blip>
          <a:srcRect b="1367" l="0" r="0" t="1368"/>
          <a:stretch/>
        </p:blipFill>
        <p:spPr>
          <a:xfrm>
            <a:off x="1187015" y="2520999"/>
            <a:ext cx="3009122" cy="2519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268942" y="174812"/>
            <a:ext cx="4503084" cy="18825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80"/>
              <a:buFont typeface="Calibri"/>
              <a:buNone/>
            </a:pPr>
            <a:r>
              <a:rPr lang="en-US" sz="2880">
                <a:solidFill>
                  <a:srgbClr val="FF0000"/>
                </a:solidFill>
              </a:rPr>
              <a:t>DENVER COUNTY </a:t>
            </a:r>
            <a:br>
              <a:rPr lang="en-US" sz="2880">
                <a:solidFill>
                  <a:srgbClr val="FF0000"/>
                </a:solidFill>
              </a:rPr>
            </a:br>
            <a:r>
              <a:rPr lang="en-US" sz="2880">
                <a:solidFill>
                  <a:srgbClr val="FF0000"/>
                </a:solidFill>
              </a:rPr>
              <a:t>Customers</a:t>
            </a:r>
            <a:br>
              <a:rPr lang="en-US" sz="2880">
                <a:solidFill>
                  <a:srgbClr val="FF0000"/>
                </a:solidFill>
              </a:rPr>
            </a:br>
            <a:r>
              <a:rPr b="0" i="0" lang="en-US" sz="2430">
                <a:solidFill>
                  <a:srgbClr val="363738"/>
                </a:solidFill>
                <a:latin typeface="Proxima Nova"/>
                <a:ea typeface="Proxima Nova"/>
                <a:cs typeface="Proxima Nova"/>
                <a:sym typeface="Proxima Nova"/>
              </a:rPr>
              <a:t>7 a.m. - 3:30 p.m. </a:t>
            </a:r>
            <a:br>
              <a:rPr b="0" i="0" lang="en-US" sz="2430">
                <a:solidFill>
                  <a:srgbClr val="363738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0" i="0" lang="en-US" sz="2430">
                <a:solidFill>
                  <a:srgbClr val="363738"/>
                </a:solidFill>
                <a:latin typeface="Proxima Nova"/>
                <a:ea typeface="Proxima Nova"/>
                <a:cs typeface="Proxima Nova"/>
                <a:sym typeface="Proxima Nova"/>
              </a:rPr>
              <a:t>M, Tu, Th, F</a:t>
            </a:r>
            <a:br>
              <a:rPr lang="en-US" sz="2430"/>
            </a:br>
            <a:r>
              <a:rPr b="0" i="0" lang="en-US" sz="2430">
                <a:solidFill>
                  <a:srgbClr val="363738"/>
                </a:solidFill>
                <a:latin typeface="Proxima Nova"/>
                <a:ea typeface="Proxima Nova"/>
                <a:cs typeface="Proxima Nova"/>
                <a:sym typeface="Proxima Nova"/>
              </a:rPr>
              <a:t> 7:30 a.m. - 3:30 p.m. Wed.</a:t>
            </a:r>
            <a:endParaRPr sz="2880"/>
          </a:p>
        </p:txBody>
      </p:sp>
      <p:sp>
        <p:nvSpPr>
          <p:cNvPr id="207" name="Google Shape;207;p28"/>
          <p:cNvSpPr txBox="1"/>
          <p:nvPr>
            <p:ph idx="1" type="body"/>
          </p:nvPr>
        </p:nvSpPr>
        <p:spPr>
          <a:xfrm>
            <a:off x="5183188" y="174812"/>
            <a:ext cx="6172200" cy="6589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200"/>
              <a:buChar char="•"/>
            </a:pPr>
            <a:r>
              <a:rPr b="0" i="0" lang="en-US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All Denver Motor Vehicle locations are currently experiencing heavy customer traffic.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3200"/>
              <a:buChar char="•"/>
            </a:pPr>
            <a:r>
              <a:rPr b="0" i="0" lang="en-US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Customers are </a:t>
            </a:r>
            <a:r>
              <a:rPr b="1" i="0" lang="en-US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strongly encouraged to </a:t>
            </a:r>
            <a:r>
              <a:rPr b="1" i="0" lang="en-US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complete transactions online</a:t>
            </a:r>
            <a:r>
              <a:rPr b="1" i="0" lang="en-US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, by mail, by phone or via drop boxes</a:t>
            </a:r>
            <a:r>
              <a:rPr b="0" i="0" lang="en-US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 at each branch location when possible.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3200"/>
              <a:buChar char="•"/>
            </a:pPr>
            <a:r>
              <a:rPr b="0" i="0" lang="en-US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If you require an </a:t>
            </a:r>
            <a:r>
              <a:rPr b="1" i="0" lang="en-US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in-person visit</a:t>
            </a:r>
            <a:r>
              <a:rPr b="0" i="0" lang="en-US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, please </a:t>
            </a:r>
            <a:r>
              <a:rPr b="1" i="0" lang="en-US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bring a cell phone or other text capable device</a:t>
            </a:r>
            <a:r>
              <a:rPr b="0" i="0" lang="en-US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 to allow DMV staff to text you when it is your turn to safely enter the building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8" name="Google Shape;208;p28"/>
          <p:cNvSpPr txBox="1"/>
          <p:nvPr>
            <p:ph idx="2" type="body"/>
          </p:nvPr>
        </p:nvSpPr>
        <p:spPr>
          <a:xfrm>
            <a:off x="161366" y="2057400"/>
            <a:ext cx="5021822" cy="4625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>
            <a:off x="403412" y="457200"/>
            <a:ext cx="436861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DENVER COUNTY </a:t>
            </a:r>
            <a:br>
              <a:rPr lang="en-US" sz="2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2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DEALERS</a:t>
            </a:r>
            <a:br>
              <a:rPr lang="en-US" sz="2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en-US" sz="2400">
                <a:latin typeface="Arial Narrow"/>
                <a:ea typeface="Arial Narrow"/>
                <a:cs typeface="Arial Narrow"/>
                <a:sym typeface="Arial Narrow"/>
              </a:rPr>
              <a:t>2855</a:t>
            </a: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 Tremont between the hours of 8am and 4pm.</a:t>
            </a:r>
            <a:endParaRPr/>
          </a:p>
        </p:txBody>
      </p:sp>
      <p:sp>
        <p:nvSpPr>
          <p:cNvPr id="214" name="Google Shape;214;p29"/>
          <p:cNvSpPr txBox="1"/>
          <p:nvPr>
            <p:ph idx="1" type="body"/>
          </p:nvPr>
        </p:nvSpPr>
        <p:spPr>
          <a:xfrm>
            <a:off x="5180012" y="99218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>
                <a:latin typeface="Arial Narrow"/>
                <a:ea typeface="Arial Narrow"/>
                <a:cs typeface="Arial Narrow"/>
                <a:sym typeface="Arial Narrow"/>
              </a:rPr>
              <a:t>The automobile industry window will conduct immediate emergency title applications processing when there is </a:t>
            </a:r>
            <a:r>
              <a:rPr b="1" i="1" lang="en-US" sz="4000">
                <a:latin typeface="Arial Narrow"/>
                <a:ea typeface="Arial Narrow"/>
                <a:cs typeface="Arial Narrow"/>
                <a:sym typeface="Arial Narrow"/>
              </a:rPr>
              <a:t>less than 2 weeks remaining on a buyer’s temporary permit</a:t>
            </a:r>
            <a:r>
              <a:rPr lang="en-US" sz="4000">
                <a:latin typeface="Arial Narrow"/>
                <a:ea typeface="Arial Narrow"/>
                <a:cs typeface="Arial Narrow"/>
                <a:sym typeface="Arial Narrow"/>
              </a:rPr>
              <a:t>, however, there is a limit of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4000"/>
              <a:buNone/>
            </a:pPr>
            <a:r>
              <a:rPr lang="en-US" sz="4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   5 transactions per runner</a:t>
            </a:r>
            <a:endParaRPr/>
          </a:p>
        </p:txBody>
      </p:sp>
      <p:sp>
        <p:nvSpPr>
          <p:cNvPr id="215" name="Google Shape;215;p29"/>
          <p:cNvSpPr txBox="1"/>
          <p:nvPr>
            <p:ph idx="2" type="body"/>
          </p:nvPr>
        </p:nvSpPr>
        <p:spPr>
          <a:xfrm>
            <a:off x="201706" y="2057400"/>
            <a:ext cx="4570319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>
            <p:ph type="title"/>
          </p:nvPr>
        </p:nvSpPr>
        <p:spPr>
          <a:xfrm>
            <a:off x="605118" y="-107576"/>
            <a:ext cx="4384395" cy="15495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8"/>
              <a:buFont typeface="Arial Narrow"/>
              <a:buNone/>
            </a:pPr>
            <a:r>
              <a:rPr lang="en-US" sz="4408">
                <a:latin typeface="Arial Narrow"/>
                <a:ea typeface="Arial Narrow"/>
                <a:cs typeface="Arial Narrow"/>
                <a:sym typeface="Arial Narrow"/>
              </a:rPr>
              <a:t>ADDITIONAL INFORMATION </a:t>
            </a:r>
            <a:endParaRPr/>
          </a:p>
        </p:txBody>
      </p:sp>
      <p:sp>
        <p:nvSpPr>
          <p:cNvPr id="221" name="Google Shape;221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  <p:sp>
        <p:nvSpPr>
          <p:cNvPr id="222" name="Google Shape;222;p30"/>
          <p:cNvSpPr txBox="1"/>
          <p:nvPr>
            <p:ph idx="2" type="body"/>
          </p:nvPr>
        </p:nvSpPr>
        <p:spPr>
          <a:xfrm>
            <a:off x="836612" y="204946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303-919-0775        cindytitles@yahoo.com</a:t>
            </a:r>
            <a:endParaRPr/>
          </a:p>
        </p:txBody>
      </p:sp>
      <p:sp>
        <p:nvSpPr>
          <p:cNvPr id="223" name="Google Shape;22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Cindy\Desktop\AATS WEBSITE PICS\CINDY LOGO 3 C.png" id="224" name="Google Shape;224;p30"/>
          <p:cNvPicPr preferRelativeResize="0"/>
          <p:nvPr/>
        </p:nvPicPr>
        <p:blipFill rotWithShape="1">
          <a:blip r:embed="rId3">
            <a:alphaModFix/>
          </a:blip>
          <a:srcRect b="1367" l="0" r="0" t="1368"/>
          <a:stretch/>
        </p:blipFill>
        <p:spPr>
          <a:xfrm>
            <a:off x="1187015" y="2520999"/>
            <a:ext cx="3009122" cy="2519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DOUGLAS COUNTY</a:t>
            </a:r>
            <a:br>
              <a:rPr lang="en-US">
                <a:solidFill>
                  <a:srgbClr val="FF0000"/>
                </a:solidFill>
              </a:rPr>
            </a:br>
            <a:r>
              <a:rPr lang="en-US"/>
              <a:t>Customer</a:t>
            </a:r>
            <a:endParaRPr/>
          </a:p>
        </p:txBody>
      </p:sp>
      <p:sp>
        <p:nvSpPr>
          <p:cNvPr id="230" name="Google Shape;230;p31"/>
          <p:cNvSpPr txBox="1"/>
          <p:nvPr>
            <p:ph idx="1" type="body"/>
          </p:nvPr>
        </p:nvSpPr>
        <p:spPr>
          <a:xfrm>
            <a:off x="5183188" y="987425"/>
            <a:ext cx="6172200" cy="5628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2400"/>
              <a:buNone/>
            </a:pPr>
            <a:r>
              <a:rPr b="0" i="0" lang="en-US" sz="2400">
                <a:solidFill>
                  <a:srgbClr val="231F2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0" lang="en-US" sz="2800">
                <a:solidFill>
                  <a:srgbClr val="231F20"/>
                </a:solidFill>
                <a:latin typeface="Arial Narrow"/>
                <a:ea typeface="Arial Narrow"/>
                <a:cs typeface="Arial Narrow"/>
                <a:sym typeface="Arial Narrow"/>
              </a:rPr>
              <a:t>Online Customer Service: </a:t>
            </a:r>
            <a:r>
              <a:rPr b="1" i="0" lang="en-US" sz="28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mydmv.colorado.gov</a:t>
            </a:r>
            <a:br>
              <a:rPr lang="en-US" sz="28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0" i="0" lang="en-US" sz="2800">
                <a:solidFill>
                  <a:srgbClr val="231F20"/>
                </a:solidFill>
                <a:latin typeface="Arial Narrow"/>
                <a:ea typeface="Arial Narrow"/>
                <a:cs typeface="Arial Narrow"/>
                <a:sym typeface="Arial Narrow"/>
              </a:rPr>
              <a:t>• MVExpress Kiosks: Registration Renewal/License Plate Tabs on the spot! </a:t>
            </a:r>
            <a:r>
              <a:rPr b="1" i="0" lang="en-US" sz="28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Click here for locations and information</a:t>
            </a:r>
            <a:br>
              <a:rPr lang="en-US" sz="28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0" i="0" lang="en-US" sz="2800">
                <a:solidFill>
                  <a:srgbClr val="231F20"/>
                </a:solidFill>
                <a:latin typeface="Arial Narrow"/>
                <a:ea typeface="Arial Narrow"/>
                <a:cs typeface="Arial Narrow"/>
                <a:sym typeface="Arial Narrow"/>
              </a:rPr>
              <a:t>• Customer Service by Mail: 9350 Heritage Hills Cir Lone Tree, CO 80124</a:t>
            </a:r>
            <a:br>
              <a:rPr lang="en-US" sz="28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0" i="0" lang="en-US" sz="2800">
                <a:solidFill>
                  <a:srgbClr val="231F20"/>
                </a:solidFill>
                <a:latin typeface="Arial Narrow"/>
                <a:ea typeface="Arial Narrow"/>
                <a:cs typeface="Arial Narrow"/>
                <a:sym typeface="Arial Narrow"/>
              </a:rPr>
              <a:t>• Customer Service by Email: </a:t>
            </a:r>
            <a:r>
              <a:rPr b="1" i="0" lang="en-US" sz="28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5"/>
              </a:rPr>
              <a:t>DCMV@douglas.co.us</a:t>
            </a:r>
            <a:br>
              <a:rPr lang="en-US" sz="28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0" i="0" lang="en-US" sz="2800">
                <a:solidFill>
                  <a:srgbClr val="231F20"/>
                </a:solidFill>
                <a:latin typeface="Arial Narrow"/>
                <a:ea typeface="Arial Narrow"/>
                <a:cs typeface="Arial Narrow"/>
                <a:sym typeface="Arial Narrow"/>
              </a:rPr>
              <a:t>• Customer Service by Phone: 303-660-7440, Monday – Friday, 9 a.m. – 4 p.m.</a:t>
            </a:r>
            <a:br>
              <a:rPr b="1" i="0" lang="en-US" sz="2800">
                <a:solidFill>
                  <a:srgbClr val="231F2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en-US" sz="2800">
                <a:solidFill>
                  <a:srgbClr val="231F20"/>
                </a:solidFill>
                <a:latin typeface="Arial Narrow"/>
                <a:ea typeface="Arial Narrow"/>
                <a:cs typeface="Arial Narrow"/>
                <a:sym typeface="Arial Narrow"/>
              </a:rPr>
              <a:t>  </a:t>
            </a:r>
            <a:r>
              <a:rPr b="0" i="0" lang="en-US" sz="28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Schedule an appointment for available in-person services </a:t>
            </a:r>
            <a:endParaRPr sz="28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1" name="Google Shape;231;p31"/>
          <p:cNvSpPr txBox="1"/>
          <p:nvPr>
            <p:ph idx="2" type="body"/>
          </p:nvPr>
        </p:nvSpPr>
        <p:spPr>
          <a:xfrm>
            <a:off x="147918" y="2057399"/>
            <a:ext cx="4624107" cy="4558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>
                <a:latin typeface="Arial Narrow"/>
                <a:ea typeface="Arial Narrow"/>
                <a:cs typeface="Arial Narrow"/>
                <a:sym typeface="Arial Narrow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3674"/>
              <a:buFont typeface="Arial Narrow"/>
              <a:buNone/>
            </a:pPr>
            <a:r>
              <a:rPr b="1" lang="en-US" sz="3674">
                <a:solidFill>
                  <a:srgbClr val="323F4F"/>
                </a:solidFill>
                <a:latin typeface="Arial Narrow"/>
                <a:ea typeface="Arial Narrow"/>
                <a:cs typeface="Arial Narrow"/>
                <a:sym typeface="Arial Narrow"/>
              </a:rPr>
              <a:t>COLORADO AUTOMOBILE DEALERS ASSOCIATION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1617306" y="1819469"/>
            <a:ext cx="9050694" cy="4536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9"/>
              <a:buNone/>
            </a:pPr>
            <a:br>
              <a:rPr lang="en-US" sz="1189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1189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72"/>
              <a:buNone/>
            </a:pPr>
            <a:r>
              <a:rPr b="1" lang="en-US" sz="2972">
                <a:latin typeface="Arial Narrow"/>
                <a:ea typeface="Arial Narrow"/>
                <a:cs typeface="Arial Narrow"/>
                <a:sym typeface="Arial Narrow"/>
              </a:rPr>
              <a:t>Tim Jackson - CMP, CAE  CEO/President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72"/>
              <a:buNone/>
            </a:pPr>
            <a:r>
              <a:rPr b="1" lang="en-US" sz="2972">
                <a:latin typeface="Arial Narrow"/>
                <a:ea typeface="Arial Narrow"/>
                <a:cs typeface="Arial Narrow"/>
                <a:sym typeface="Arial Narrow"/>
              </a:rPr>
              <a:t>Matthew Groves - Vice President of Legal, Regulatory &amp; Compliance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72"/>
              <a:buNone/>
            </a:pPr>
            <a:r>
              <a:rPr b="1" lang="en-US" sz="2972">
                <a:latin typeface="Arial Narrow"/>
                <a:ea typeface="Arial Narrow"/>
                <a:cs typeface="Arial Narrow"/>
                <a:sym typeface="Arial Narrow"/>
              </a:rPr>
              <a:t> Kim Jackson - Marketing &amp; Communications Director</a:t>
            </a:r>
            <a:endParaRPr/>
          </a:p>
          <a:p>
            <a:pPr indent="-228600" lvl="0" marL="22860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79"/>
              <a:buNone/>
            </a:pPr>
            <a:r>
              <a:t/>
            </a:r>
            <a:endParaRPr sz="2379"/>
          </a:p>
          <a:p>
            <a:pPr indent="-228600" lvl="0" marL="22860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79"/>
              <a:buNone/>
            </a:pPr>
            <a:r>
              <a:rPr lang="en-US" sz="2379"/>
              <a:t> </a:t>
            </a:r>
            <a:r>
              <a:rPr lang="en-US" sz="2379">
                <a:latin typeface="Arial Narrow"/>
                <a:ea typeface="Arial Narrow"/>
                <a:cs typeface="Arial Narrow"/>
                <a:sym typeface="Arial Narrow"/>
              </a:rPr>
              <a:t>290 E. Speer Blvd.  </a:t>
            </a:r>
            <a:endParaRPr/>
          </a:p>
          <a:p>
            <a:pPr indent="-228600" lvl="0" marL="22860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79"/>
              <a:buNone/>
            </a:pPr>
            <a:r>
              <a:rPr lang="en-US" sz="2379">
                <a:latin typeface="Arial Narrow"/>
                <a:ea typeface="Arial Narrow"/>
                <a:cs typeface="Arial Narrow"/>
                <a:sym typeface="Arial Narrow"/>
              </a:rPr>
              <a:t>Denver, CO 80203</a:t>
            </a:r>
            <a:endParaRPr/>
          </a:p>
          <a:p>
            <a:pPr indent="-228600" lvl="0" marL="22860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79"/>
              <a:buNone/>
            </a:pPr>
            <a:r>
              <a:rPr lang="en-US" sz="2379">
                <a:latin typeface="Arial Narrow"/>
                <a:ea typeface="Arial Narrow"/>
                <a:cs typeface="Arial Narrow"/>
                <a:sym typeface="Arial Narrow"/>
              </a:rPr>
              <a:t>Phone: 303.831.1722    Fax: 303.831.4205</a:t>
            </a:r>
            <a:endParaRPr/>
          </a:p>
          <a:p>
            <a:pPr indent="-228600" lvl="0" marL="22860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79"/>
              <a:buNone/>
            </a:pPr>
            <a:r>
              <a:rPr lang="en-US" sz="2379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379" u="sng">
                <a:latin typeface="Arial Narrow"/>
                <a:ea typeface="Arial Narrow"/>
                <a:cs typeface="Arial Narrow"/>
                <a:sym typeface="Arial Narrow"/>
              </a:rPr>
              <a:t>https://www.colorado.auto</a:t>
            </a:r>
            <a:endParaRPr/>
          </a:p>
          <a:p>
            <a:pPr indent="-77533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79"/>
              <a:buNone/>
            </a:pPr>
            <a:r>
              <a:t/>
            </a:r>
            <a:endParaRPr b="1" sz="2379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79"/>
              <a:buNone/>
            </a:pPr>
            <a:r>
              <a:t/>
            </a:r>
            <a:endParaRPr b="1" sz="2379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0" marL="22860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80"/>
              <a:buFont typeface="Calibri"/>
              <a:buNone/>
            </a:pPr>
            <a:r>
              <a:rPr lang="en-US" sz="2880">
                <a:solidFill>
                  <a:srgbClr val="FF0000"/>
                </a:solidFill>
              </a:rPr>
              <a:t>DOUGLAS COUNTY </a:t>
            </a:r>
            <a:br>
              <a:rPr lang="en-US" sz="2880">
                <a:solidFill>
                  <a:srgbClr val="FF0000"/>
                </a:solidFill>
              </a:rPr>
            </a:br>
            <a:r>
              <a:rPr lang="en-US" sz="2880"/>
              <a:t>DEALER</a:t>
            </a:r>
            <a:br>
              <a:rPr lang="en-US" sz="2880"/>
            </a:br>
            <a:r>
              <a:rPr b="0" i="0" lang="en-US" sz="2880" u="none" strike="noStrike">
                <a:latin typeface="Roboto"/>
                <a:ea typeface="Roboto"/>
                <a:cs typeface="Roboto"/>
                <a:sym typeface="Roboto"/>
              </a:rPr>
              <a:t>· (303) 660-7440</a:t>
            </a:r>
            <a:br>
              <a:rPr b="0" i="0" lang="en-US" sz="2880" u="none" strike="noStrike">
                <a:latin typeface="Roboto"/>
                <a:ea typeface="Roboto"/>
                <a:cs typeface="Roboto"/>
                <a:sym typeface="Roboto"/>
              </a:rPr>
            </a:br>
            <a:endParaRPr sz="2880"/>
          </a:p>
        </p:txBody>
      </p:sp>
      <p:sp>
        <p:nvSpPr>
          <p:cNvPr id="237" name="Google Shape;237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>
                <a:latin typeface="Arial Narrow"/>
                <a:ea typeface="Arial Narrow"/>
                <a:cs typeface="Arial Narrow"/>
                <a:sym typeface="Arial Narrow"/>
              </a:rPr>
              <a:t>No dealer appointments </a:t>
            </a:r>
            <a:endParaRPr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b="0" i="0" lang="en-US" sz="4000">
                <a:latin typeface="Arial Narrow"/>
                <a:ea typeface="Arial Narrow"/>
                <a:cs typeface="Arial Narrow"/>
                <a:sym typeface="Arial Narrow"/>
              </a:rPr>
              <a:t>Currently about 5-6 weeks out</a:t>
            </a:r>
            <a:endParaRPr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>
                <a:latin typeface="Arial Narrow"/>
                <a:ea typeface="Arial Narrow"/>
                <a:cs typeface="Arial Narrow"/>
                <a:sym typeface="Arial Narrow"/>
              </a:rPr>
              <a:t>Mail to</a:t>
            </a:r>
            <a:r>
              <a:rPr b="0" i="0" lang="en-US" sz="4000">
                <a:latin typeface="Arial Narrow"/>
                <a:ea typeface="Arial Narrow"/>
                <a:cs typeface="Arial Narrow"/>
                <a:sym typeface="Arial Narrow"/>
              </a:rPr>
              <a:t> the Lone Tree office 9350 Heritage Hill Cir Lone Tree, Co 80124</a:t>
            </a:r>
            <a:endParaRPr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>
                <a:latin typeface="Arial Narrow"/>
                <a:ea typeface="Arial Narrow"/>
                <a:cs typeface="Arial Narrow"/>
                <a:sym typeface="Arial Narrow"/>
              </a:rPr>
              <a:t>Drop box available. Not separate for dealers. </a:t>
            </a:r>
            <a:br>
              <a:rPr lang="en-US"/>
            </a:br>
            <a:endParaRPr/>
          </a:p>
        </p:txBody>
      </p:sp>
      <p:sp>
        <p:nvSpPr>
          <p:cNvPr id="238" name="Google Shape;238;p32"/>
          <p:cNvSpPr txBox="1"/>
          <p:nvPr>
            <p:ph idx="2" type="body"/>
          </p:nvPr>
        </p:nvSpPr>
        <p:spPr>
          <a:xfrm>
            <a:off x="497542" y="2057399"/>
            <a:ext cx="4274484" cy="4477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rPr lang="en-US" sz="1480">
                <a:latin typeface="Arial Narrow"/>
                <a:ea typeface="Arial Narrow"/>
                <a:cs typeface="Arial Narrow"/>
                <a:sym typeface="Arial Narrow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r>
              <a:t/>
            </a:r>
            <a:endParaRPr sz="148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/>
          <p:nvPr>
            <p:ph type="title"/>
          </p:nvPr>
        </p:nvSpPr>
        <p:spPr>
          <a:xfrm>
            <a:off x="605118" y="-107576"/>
            <a:ext cx="4384395" cy="15495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8"/>
              <a:buFont typeface="Arial Narrow"/>
              <a:buNone/>
            </a:pPr>
            <a:r>
              <a:rPr lang="en-US" sz="4408">
                <a:latin typeface="Arial Narrow"/>
                <a:ea typeface="Arial Narrow"/>
                <a:cs typeface="Arial Narrow"/>
                <a:sym typeface="Arial Narrow"/>
              </a:rPr>
              <a:t>ADDITIONAL INFORMATION </a:t>
            </a:r>
            <a:endParaRPr/>
          </a:p>
        </p:txBody>
      </p:sp>
      <p:sp>
        <p:nvSpPr>
          <p:cNvPr id="244" name="Google Shape;244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  <p:sp>
        <p:nvSpPr>
          <p:cNvPr id="245" name="Google Shape;245;p33"/>
          <p:cNvSpPr txBox="1"/>
          <p:nvPr>
            <p:ph idx="2" type="body"/>
          </p:nvPr>
        </p:nvSpPr>
        <p:spPr>
          <a:xfrm>
            <a:off x="836612" y="204946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303-919-0775        cindytitles@yahoo.com</a:t>
            </a:r>
            <a:endParaRPr/>
          </a:p>
        </p:txBody>
      </p:sp>
      <p:sp>
        <p:nvSpPr>
          <p:cNvPr id="246" name="Google Shape;246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Cindy\Desktop\AATS WEBSITE PICS\CINDY LOGO 3 C.png" id="247" name="Google Shape;247;p33"/>
          <p:cNvPicPr preferRelativeResize="0"/>
          <p:nvPr/>
        </p:nvPicPr>
        <p:blipFill rotWithShape="1">
          <a:blip r:embed="rId3">
            <a:alphaModFix/>
          </a:blip>
          <a:srcRect b="1367" l="0" r="0" t="1368"/>
          <a:stretch/>
        </p:blipFill>
        <p:spPr>
          <a:xfrm>
            <a:off x="1187015" y="2520999"/>
            <a:ext cx="3009122" cy="2519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 Narrow"/>
              <a:buNone/>
            </a:pPr>
            <a:r>
              <a:rPr lang="en-US" sz="32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JEFFERSON COUNTY</a:t>
            </a:r>
            <a:br>
              <a:rPr lang="en-US" sz="32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3200">
                <a:latin typeface="Arial Narrow"/>
                <a:ea typeface="Arial Narrow"/>
                <a:cs typeface="Arial Narrow"/>
                <a:sym typeface="Arial Narrow"/>
              </a:rPr>
              <a:t>DEALERS </a:t>
            </a:r>
            <a:endParaRPr/>
          </a:p>
        </p:txBody>
      </p:sp>
      <p:sp>
        <p:nvSpPr>
          <p:cNvPr id="253" name="Google Shape;253;p34"/>
          <p:cNvSpPr txBox="1"/>
          <p:nvPr>
            <p:ph idx="1" type="body"/>
          </p:nvPr>
        </p:nvSpPr>
        <p:spPr>
          <a:xfrm>
            <a:off x="5183188" y="847165"/>
            <a:ext cx="6172200" cy="5217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3222"/>
              </a:buClr>
              <a:buSzPts val="2000"/>
              <a:buChar char="•"/>
            </a:pPr>
            <a:r>
              <a:rPr b="1" i="0" lang="en-US" sz="2000" u="none" strike="noStrike">
                <a:solidFill>
                  <a:srgbClr val="983222"/>
                </a:solidFill>
                <a:latin typeface="Arial Narrow"/>
                <a:ea typeface="Arial Narrow"/>
                <a:cs typeface="Arial Narrow"/>
                <a:sym typeface="Arial Narrow"/>
              </a:rPr>
              <a:t>Dealers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140C"/>
              </a:buClr>
              <a:buSzPts val="2000"/>
              <a:buChar char="•"/>
            </a:pPr>
            <a:r>
              <a:rPr b="1" i="0" lang="en-US" sz="2000">
                <a:solidFill>
                  <a:srgbClr val="14140C"/>
                </a:solidFill>
                <a:latin typeface="Arial Narrow"/>
                <a:ea typeface="Arial Narrow"/>
                <a:cs typeface="Arial Narrow"/>
                <a:sym typeface="Arial Narrow"/>
              </a:rPr>
              <a:t>Dealers must make an appointment to drop off title work in person at our Golden office using the link below</a:t>
            </a:r>
            <a:r>
              <a:rPr b="0" i="0" lang="en-US" sz="2000">
                <a:solidFill>
                  <a:srgbClr val="14140C"/>
                </a:solidFill>
                <a:latin typeface="Arial Narrow"/>
                <a:ea typeface="Arial Narrow"/>
                <a:cs typeface="Arial Narrow"/>
                <a:sym typeface="Arial Narrow"/>
              </a:rPr>
              <a:t>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7AA9"/>
              </a:buClr>
              <a:buSzPts val="2000"/>
              <a:buChar char="•"/>
            </a:pPr>
            <a:r>
              <a:rPr b="0" i="0" lang="en-US" sz="20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https://www.signupgenius.com/go/805094CA5AF22A4F58-golden</a:t>
            </a:r>
            <a:endParaRPr b="0" i="0" sz="2000">
              <a:solidFill>
                <a:srgbClr val="14140C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140C"/>
              </a:buClr>
              <a:buSzPts val="2000"/>
              <a:buFont typeface="Arial"/>
              <a:buChar char="•"/>
            </a:pPr>
            <a:r>
              <a:rPr b="0" i="0" lang="en-US" sz="2000">
                <a:solidFill>
                  <a:srgbClr val="14140C"/>
                </a:solidFill>
                <a:latin typeface="Arial Narrow"/>
                <a:ea typeface="Arial Narrow"/>
                <a:cs typeface="Arial Narrow"/>
                <a:sym typeface="Arial Narrow"/>
              </a:rPr>
              <a:t>Dealers may drop paperwork off at the Arvada location using the </a:t>
            </a:r>
            <a:r>
              <a:rPr b="1" i="0" lang="en-US" sz="2000">
                <a:solidFill>
                  <a:srgbClr val="14140C"/>
                </a:solidFill>
                <a:latin typeface="Arial Narrow"/>
                <a:ea typeface="Arial Narrow"/>
                <a:cs typeface="Arial Narrow"/>
                <a:sym typeface="Arial Narrow"/>
              </a:rPr>
              <a:t>drop slot</a:t>
            </a:r>
            <a:r>
              <a:rPr b="0" i="0" lang="en-US" sz="2000">
                <a:solidFill>
                  <a:srgbClr val="14140C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140C"/>
              </a:buClr>
              <a:buSzPts val="2000"/>
              <a:buFont typeface="Arial"/>
              <a:buChar char="•"/>
            </a:pPr>
            <a:r>
              <a:rPr b="0" i="0" lang="en-US" sz="2000">
                <a:solidFill>
                  <a:srgbClr val="14140C"/>
                </a:solidFill>
                <a:latin typeface="Arial Narrow"/>
                <a:ea typeface="Arial Narrow"/>
                <a:cs typeface="Arial Narrow"/>
                <a:sym typeface="Arial Narrow"/>
              </a:rPr>
              <a:t>We </a:t>
            </a:r>
            <a:r>
              <a:rPr b="1" i="0" lang="en-US" sz="2000">
                <a:solidFill>
                  <a:srgbClr val="14140C"/>
                </a:solidFill>
                <a:latin typeface="Arial Narrow"/>
                <a:ea typeface="Arial Narrow"/>
                <a:cs typeface="Arial Narrow"/>
                <a:sym typeface="Arial Narrow"/>
              </a:rPr>
              <a:t>are </a:t>
            </a:r>
            <a:r>
              <a:rPr b="0" i="0" lang="en-US" sz="2000">
                <a:solidFill>
                  <a:srgbClr val="14140C"/>
                </a:solidFill>
                <a:latin typeface="Arial Narrow"/>
                <a:ea typeface="Arial Narrow"/>
                <a:cs typeface="Arial Narrow"/>
                <a:sym typeface="Arial Narrow"/>
              </a:rPr>
              <a:t>allowing Dealers to pick up dropped-off paperwork at our Golden location </a:t>
            </a:r>
            <a:r>
              <a:rPr b="1" i="0" lang="en-US" sz="2000">
                <a:solidFill>
                  <a:srgbClr val="14140C"/>
                </a:solidFill>
                <a:latin typeface="Arial Narrow"/>
                <a:ea typeface="Arial Narrow"/>
                <a:cs typeface="Arial Narrow"/>
                <a:sym typeface="Arial Narrow"/>
              </a:rPr>
              <a:t>only</a:t>
            </a:r>
            <a:r>
              <a:rPr b="0" i="0" lang="en-US" sz="2000">
                <a:solidFill>
                  <a:srgbClr val="14140C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140C"/>
              </a:buClr>
              <a:buSzPts val="2000"/>
              <a:buFont typeface="Arial"/>
              <a:buChar char="•"/>
            </a:pPr>
            <a:r>
              <a:rPr b="0" i="0" lang="en-US" sz="2000">
                <a:solidFill>
                  <a:srgbClr val="14140C"/>
                </a:solidFill>
                <a:latin typeface="Arial Narrow"/>
                <a:ea typeface="Arial Narrow"/>
                <a:cs typeface="Arial Narrow"/>
                <a:sym typeface="Arial Narrow"/>
              </a:rPr>
              <a:t>We will call you when the paperwork is ready to be picked up or you may request to have it mailed to you.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  </a:t>
            </a:r>
            <a:r>
              <a:rPr lang="en-US" sz="1800">
                <a:latin typeface="Arial Narrow"/>
                <a:ea typeface="Arial Narrow"/>
                <a:cs typeface="Arial Narrow"/>
                <a:sym typeface="Arial Narrow"/>
              </a:rPr>
              <a:t>LIEN STAMPS – DROP WITH RETURN PRE-PAID ENVELOPE- RECEIVE THE DOCS WITHIN 2 DAYS – is not county specific  </a:t>
            </a:r>
            <a:endParaRPr/>
          </a:p>
        </p:txBody>
      </p:sp>
      <p:sp>
        <p:nvSpPr>
          <p:cNvPr id="254" name="Google Shape;254;p34"/>
          <p:cNvSpPr txBox="1"/>
          <p:nvPr>
            <p:ph idx="2" type="body"/>
          </p:nvPr>
        </p:nvSpPr>
        <p:spPr>
          <a:xfrm>
            <a:off x="201706" y="2057399"/>
            <a:ext cx="4570319" cy="463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/>
          <p:nvPr>
            <p:ph type="title"/>
          </p:nvPr>
        </p:nvSpPr>
        <p:spPr>
          <a:xfrm>
            <a:off x="839788" y="457200"/>
            <a:ext cx="3932237" cy="95474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JEFFERSON COUNTY</a:t>
            </a:r>
            <a:br>
              <a:rPr lang="en-US" sz="24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2400">
                <a:latin typeface="Arial Narrow"/>
                <a:ea typeface="Arial Narrow"/>
                <a:cs typeface="Arial Narrow"/>
                <a:sym typeface="Arial Narrow"/>
              </a:rPr>
              <a:t>CUSTOMER </a:t>
            </a:r>
            <a:endParaRPr/>
          </a:p>
        </p:txBody>
      </p:sp>
      <p:sp>
        <p:nvSpPr>
          <p:cNvPr id="260" name="Google Shape;260;p35"/>
          <p:cNvSpPr txBox="1"/>
          <p:nvPr>
            <p:ph idx="1" type="body"/>
          </p:nvPr>
        </p:nvSpPr>
        <p:spPr>
          <a:xfrm>
            <a:off x="5183187" y="268941"/>
            <a:ext cx="6798141" cy="6468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83222"/>
              </a:buClr>
              <a:buSzPts val="4000"/>
              <a:buChar char="•"/>
            </a:pPr>
            <a:r>
              <a:rPr b="1" i="0" lang="en-US" sz="4000" u="none" strike="noStrike">
                <a:solidFill>
                  <a:srgbClr val="983222"/>
                </a:solidFill>
                <a:latin typeface="Arial Narrow"/>
                <a:ea typeface="Arial Narrow"/>
                <a:cs typeface="Arial Narrow"/>
                <a:sym typeface="Arial Narrow"/>
              </a:rPr>
              <a:t>Live Chat  </a:t>
            </a:r>
            <a:r>
              <a:rPr b="0" i="0" lang="en-US" sz="2200">
                <a:solidFill>
                  <a:srgbClr val="14140C"/>
                </a:solidFill>
                <a:latin typeface="Arial"/>
                <a:ea typeface="Arial"/>
                <a:cs typeface="Arial"/>
                <a:sym typeface="Arial"/>
              </a:rPr>
              <a:t>Click the green chat icon during business hours.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3222"/>
              </a:buClr>
              <a:buSzPts val="3600"/>
              <a:buChar char="•"/>
            </a:pPr>
            <a:r>
              <a:rPr b="1" i="0" lang="en-US" sz="3600" u="none" strike="noStrike">
                <a:solidFill>
                  <a:srgbClr val="983222"/>
                </a:solidFill>
                <a:latin typeface="Arial Narrow"/>
                <a:ea typeface="Arial Narrow"/>
                <a:cs typeface="Arial Narrow"/>
                <a:sym typeface="Arial Narrow"/>
              </a:rPr>
              <a:t>Call Center  </a:t>
            </a:r>
            <a:r>
              <a:rPr b="0" i="0" lang="en-US" sz="2200">
                <a:solidFill>
                  <a:srgbClr val="14140C"/>
                </a:solidFill>
                <a:latin typeface="Arial"/>
                <a:ea typeface="Arial"/>
                <a:cs typeface="Arial"/>
                <a:sym typeface="Arial"/>
              </a:rPr>
              <a:t>303-271-8100  **The fastest way to get assistance is to use the live chat option above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3222"/>
              </a:buClr>
              <a:buSzPts val="3600"/>
              <a:buChar char="•"/>
            </a:pPr>
            <a:r>
              <a:rPr b="1" i="0" lang="en-US" sz="3600" u="none" strike="noStrike">
                <a:solidFill>
                  <a:srgbClr val="983222"/>
                </a:solidFill>
                <a:latin typeface="Arial Narrow"/>
                <a:ea typeface="Arial Narrow"/>
                <a:cs typeface="Arial Narrow"/>
                <a:sym typeface="Arial Narrow"/>
              </a:rPr>
              <a:t>Walk ins  </a:t>
            </a:r>
            <a:r>
              <a:rPr b="0" i="0" lang="en-US" sz="1800">
                <a:solidFill>
                  <a:srgbClr val="14140C"/>
                </a:solidFill>
                <a:latin typeface="Arial"/>
                <a:ea typeface="Arial"/>
                <a:cs typeface="Arial"/>
                <a:sym typeface="Arial"/>
              </a:rPr>
              <a:t>From </a:t>
            </a:r>
            <a:r>
              <a:rPr b="1" i="0" lang="en-US" sz="1800">
                <a:solidFill>
                  <a:srgbClr val="14140C"/>
                </a:solidFill>
                <a:latin typeface="Arial"/>
                <a:ea typeface="Arial"/>
                <a:cs typeface="Arial"/>
                <a:sym typeface="Arial"/>
              </a:rPr>
              <a:t>7:30 a.m. - 11:30 a.m., Monday - Thursday </a:t>
            </a:r>
            <a:r>
              <a:rPr b="0" i="0" lang="en-US" sz="1800">
                <a:solidFill>
                  <a:srgbClr val="14140C"/>
                </a:solidFill>
                <a:latin typeface="Arial"/>
                <a:ea typeface="Arial"/>
                <a:cs typeface="Arial"/>
                <a:sym typeface="Arial"/>
              </a:rPr>
              <a:t>we will be accepting a limited number of walk ins for titling, new vehicle registration, and handicap placards at some of our offices: Arvada, Evergreen, Lakewood, and Littleton. (Please note that our Golden office will not be accepting walk-in customers.)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3222"/>
              </a:buClr>
              <a:buSzPts val="3200"/>
              <a:buChar char="•"/>
            </a:pPr>
            <a:r>
              <a:rPr b="1" i="0" lang="en-US" u="none" strike="noStrike">
                <a:solidFill>
                  <a:srgbClr val="983222"/>
                </a:solidFill>
                <a:latin typeface="Arial Narrow"/>
                <a:ea typeface="Arial Narrow"/>
                <a:cs typeface="Arial Narrow"/>
                <a:sym typeface="Arial Narrow"/>
              </a:rPr>
              <a:t>Appointments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140C"/>
              </a:buClr>
              <a:buSzPts val="2400"/>
              <a:buChar char="•"/>
            </a:pPr>
            <a:r>
              <a:rPr b="0" i="0" lang="en-US" sz="2400">
                <a:solidFill>
                  <a:srgbClr val="14140C"/>
                </a:solidFill>
                <a:latin typeface="Arial"/>
                <a:ea typeface="Arial"/>
                <a:cs typeface="Arial"/>
                <a:sym typeface="Arial"/>
              </a:rPr>
              <a:t>We have an extremely limited number of appointments available only for those customers who must come in person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1414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0" i="0" sz="1800">
              <a:solidFill>
                <a:srgbClr val="1414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0" i="0" sz="2200">
              <a:solidFill>
                <a:srgbClr val="1414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61" name="Google Shape;261;p35"/>
          <p:cNvSpPr txBox="1"/>
          <p:nvPr>
            <p:ph idx="2" type="body"/>
          </p:nvPr>
        </p:nvSpPr>
        <p:spPr>
          <a:xfrm>
            <a:off x="416859" y="1411941"/>
            <a:ext cx="4518211" cy="5325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JEFFERSON COUNTY </a:t>
            </a:r>
            <a:endParaRPr/>
          </a:p>
        </p:txBody>
      </p:sp>
      <p:sp>
        <p:nvSpPr>
          <p:cNvPr id="267" name="Google Shape;267;p36"/>
          <p:cNvSpPr txBox="1"/>
          <p:nvPr>
            <p:ph idx="1" type="body"/>
          </p:nvPr>
        </p:nvSpPr>
        <p:spPr>
          <a:xfrm>
            <a:off x="5183188" y="1532965"/>
            <a:ext cx="6172200" cy="4328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 </a:t>
            </a:r>
            <a:r>
              <a:rPr lang="en-US" sz="3600">
                <a:latin typeface="Arial Narrow"/>
                <a:ea typeface="Arial Narrow"/>
                <a:cs typeface="Arial Narrow"/>
                <a:sym typeface="Arial Narrow"/>
              </a:rPr>
              <a:t>LIEN STAMPS –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Arial Narrow"/>
                <a:ea typeface="Arial Narrow"/>
                <a:cs typeface="Arial Narrow"/>
                <a:sym typeface="Arial Narrow"/>
              </a:rPr>
              <a:t>DROP WITH RETURN PRE-PAID ENVELOPE- RECEIVE THE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Arial Narrow"/>
                <a:ea typeface="Arial Narrow"/>
                <a:cs typeface="Arial Narrow"/>
                <a:sym typeface="Arial Narrow"/>
              </a:rPr>
              <a:t>DOCS WITHIN 2-3 DAYS – is not county specific  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3600"/>
          </a:p>
        </p:txBody>
      </p:sp>
      <p:sp>
        <p:nvSpPr>
          <p:cNvPr id="268" name="Google Shape;268;p3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/>
          <p:nvPr>
            <p:ph type="title"/>
          </p:nvPr>
        </p:nvSpPr>
        <p:spPr>
          <a:xfrm>
            <a:off x="605118" y="282388"/>
            <a:ext cx="4384395" cy="11595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7"/>
              <a:buFont typeface="Arial Narrow"/>
              <a:buNone/>
            </a:pPr>
            <a:r>
              <a:rPr lang="en-US" sz="3967">
                <a:latin typeface="Arial Narrow"/>
                <a:ea typeface="Arial Narrow"/>
                <a:cs typeface="Arial Narrow"/>
                <a:sym typeface="Arial Narrow"/>
              </a:rPr>
              <a:t>Questions/additional information</a:t>
            </a:r>
            <a:endParaRPr/>
          </a:p>
        </p:txBody>
      </p:sp>
      <p:sp>
        <p:nvSpPr>
          <p:cNvPr id="274" name="Google Shape;274;p3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  <p:sp>
        <p:nvSpPr>
          <p:cNvPr id="275" name="Google Shape;275;p37"/>
          <p:cNvSpPr txBox="1"/>
          <p:nvPr>
            <p:ph idx="2" type="body"/>
          </p:nvPr>
        </p:nvSpPr>
        <p:spPr>
          <a:xfrm>
            <a:off x="836612" y="204946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303-919-0775        cindytitles@yahoo.com</a:t>
            </a:r>
            <a:endParaRPr/>
          </a:p>
        </p:txBody>
      </p:sp>
      <p:sp>
        <p:nvSpPr>
          <p:cNvPr id="276" name="Google Shape;276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Cindy\Desktop\AATS WEBSITE PICS\CINDY LOGO 3 C.png" id="277" name="Google Shape;277;p37"/>
          <p:cNvPicPr preferRelativeResize="0"/>
          <p:nvPr/>
        </p:nvPicPr>
        <p:blipFill rotWithShape="1">
          <a:blip r:embed="rId3">
            <a:alphaModFix/>
          </a:blip>
          <a:srcRect b="1367" l="0" r="0" t="1368"/>
          <a:stretch/>
        </p:blipFill>
        <p:spPr>
          <a:xfrm>
            <a:off x="1187015" y="2520999"/>
            <a:ext cx="3009122" cy="2519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 Narrow"/>
              <a:buNone/>
            </a:pPr>
            <a:r>
              <a:rPr lang="en-US" sz="4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WELD COUNTY </a:t>
            </a:r>
            <a:br>
              <a:rPr lang="en-US" sz="400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CUSTOMER – DEALER </a:t>
            </a:r>
            <a:endParaRPr/>
          </a:p>
        </p:txBody>
      </p:sp>
      <p:sp>
        <p:nvSpPr>
          <p:cNvPr id="283" name="Google Shape;283;p38"/>
          <p:cNvSpPr txBox="1"/>
          <p:nvPr>
            <p:ph idx="1" type="body"/>
          </p:nvPr>
        </p:nvSpPr>
        <p:spPr>
          <a:xfrm>
            <a:off x="5183187" y="215153"/>
            <a:ext cx="6771247" cy="6481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b="1" i="0" lang="en-US" sz="1850">
                <a:latin typeface="Arial Narrow"/>
                <a:ea typeface="Arial Narrow"/>
                <a:cs typeface="Arial Narrow"/>
                <a:sym typeface="Arial Narrow"/>
              </a:rPr>
              <a:t>In-Person Transactions by </a:t>
            </a:r>
            <a:r>
              <a:rPr b="1" i="0" lang="en-US" sz="185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appointment </a:t>
            </a:r>
            <a:r>
              <a:rPr b="1" i="0" lang="en-US" sz="1850">
                <a:latin typeface="Arial Narrow"/>
                <a:ea typeface="Arial Narrow"/>
                <a:cs typeface="Arial Narrow"/>
                <a:sym typeface="Arial Narrow"/>
              </a:rPr>
              <a:t>are only available if your transaction cannot be completed online, phone, or by email.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E1612"/>
              </a:buClr>
              <a:buSzPts val="1387"/>
              <a:buChar char="•"/>
            </a:pPr>
            <a:r>
              <a:rPr b="1" i="0" lang="en-US" sz="1387" u="sng">
                <a:solidFill>
                  <a:srgbClr val="5E1612"/>
                </a:solidFill>
                <a:latin typeface="Arial Narrow"/>
                <a:ea typeface="Arial Narrow"/>
                <a:cs typeface="Arial Narrow"/>
                <a:sym typeface="Arial Narrow"/>
              </a:rPr>
              <a:t>Who must make an appointment?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387"/>
              <a:buChar char="•"/>
            </a:pPr>
            <a:r>
              <a:rPr b="0" i="0" lang="en-US" sz="1387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Private party sales (Individual to Individual)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387"/>
              <a:buChar char="•"/>
            </a:pPr>
            <a:r>
              <a:rPr b="0" i="0" lang="en-US" sz="1387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Assigned VIN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387"/>
              <a:buChar char="•"/>
            </a:pPr>
            <a:r>
              <a:rPr b="0" i="0" lang="en-US" sz="1387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Manufactured Homes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387"/>
              <a:buChar char="•"/>
            </a:pPr>
            <a:r>
              <a:rPr b="0" i="0" lang="en-US" sz="1387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Government Vehicles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387"/>
              <a:buChar char="•"/>
            </a:pPr>
            <a:r>
              <a:rPr b="0" i="0" lang="en-US" sz="1387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IRP title work (TVW)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387"/>
              <a:buChar char="•"/>
            </a:pPr>
            <a:r>
              <a:rPr b="0" i="0" lang="en-US" sz="1387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TVW &amp; GVW title work &amp; plates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387"/>
              <a:buChar char="•"/>
            </a:pPr>
            <a:r>
              <a:rPr b="0" i="0" lang="en-US" sz="1387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Bond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387"/>
              <a:buChar char="•"/>
            </a:pPr>
            <a:r>
              <a:rPr b="0" i="0" lang="en-US" sz="1387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SMM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387"/>
              <a:buChar char="•"/>
            </a:pPr>
            <a:r>
              <a:rPr b="0" i="0" lang="en-US" sz="1387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Dealer Title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387"/>
              <a:buChar char="•"/>
            </a:pPr>
            <a:r>
              <a:rPr b="0" i="0" lang="en-US" sz="1387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Dealer Courtesy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387"/>
              <a:buChar char="•"/>
            </a:pPr>
            <a:r>
              <a:rPr b="0" i="0" lang="en-US" sz="1387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Dealer Cash deals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387"/>
              <a:buChar char="•"/>
            </a:pPr>
            <a:r>
              <a:rPr b="0" i="0" lang="en-US" sz="1387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Business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387"/>
              <a:buChar char="•"/>
            </a:pPr>
            <a:r>
              <a:rPr b="0" i="0" lang="en-US" sz="1387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Homemade Trailers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387"/>
              <a:buChar char="•"/>
            </a:pPr>
            <a:r>
              <a:rPr b="0" i="0" lang="en-US" sz="1387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Mail Hold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387"/>
              <a:buChar char="•"/>
            </a:pPr>
            <a:r>
              <a:rPr b="0" i="0" lang="en-US" sz="1387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Permits for Out of State travel ONLY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942"/>
              <a:buChar char="•"/>
            </a:pPr>
            <a:r>
              <a:rPr b="0" i="0" lang="en-US" sz="1942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Please call 970-304-6520 to make an appointment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942"/>
              <a:buChar char="•"/>
            </a:pPr>
            <a:r>
              <a:rPr b="0" i="0" lang="en-US" sz="1942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Office Hours: 8:00 a.m. to 5:00 p.m.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Char char="•"/>
            </a:pPr>
            <a:r>
              <a:rPr b="1" i="0" lang="en-US" sz="1850">
                <a:latin typeface="Arial Narrow"/>
                <a:ea typeface="Arial Narrow"/>
                <a:cs typeface="Arial Narrow"/>
                <a:sym typeface="Arial Narrow"/>
              </a:rPr>
              <a:t>OR CAN MAKE AN APPOINTMENT ON LINE FROM WEBSITE</a:t>
            </a:r>
            <a:endParaRPr/>
          </a:p>
          <a:p>
            <a:pPr indent="-40639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</p:txBody>
      </p:sp>
      <p:sp>
        <p:nvSpPr>
          <p:cNvPr id="284" name="Google Shape;284;p38"/>
          <p:cNvSpPr txBox="1"/>
          <p:nvPr>
            <p:ph idx="2" type="body"/>
          </p:nvPr>
        </p:nvSpPr>
        <p:spPr>
          <a:xfrm>
            <a:off x="237566" y="2057399"/>
            <a:ext cx="4534459" cy="4639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"/>
          <p:cNvSpPr txBox="1"/>
          <p:nvPr>
            <p:ph type="title"/>
          </p:nvPr>
        </p:nvSpPr>
        <p:spPr>
          <a:xfrm>
            <a:off x="605118" y="-107576"/>
            <a:ext cx="4384395" cy="15495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8"/>
              <a:buFont typeface="Arial Narrow"/>
              <a:buNone/>
            </a:pPr>
            <a:r>
              <a:rPr lang="en-US" sz="4408">
                <a:latin typeface="Arial Narrow"/>
                <a:ea typeface="Arial Narrow"/>
                <a:cs typeface="Arial Narrow"/>
                <a:sym typeface="Arial Narrow"/>
              </a:rPr>
              <a:t>ADDITIONAL INFORMATION </a:t>
            </a:r>
            <a:endParaRPr/>
          </a:p>
        </p:txBody>
      </p:sp>
      <p:sp>
        <p:nvSpPr>
          <p:cNvPr id="290" name="Google Shape;290;p3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  <p:sp>
        <p:nvSpPr>
          <p:cNvPr id="291" name="Google Shape;291;p39"/>
          <p:cNvSpPr txBox="1"/>
          <p:nvPr>
            <p:ph idx="2" type="body"/>
          </p:nvPr>
        </p:nvSpPr>
        <p:spPr>
          <a:xfrm>
            <a:off x="836612" y="204946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303-919-0775        cindytitles@yahoo.com</a:t>
            </a:r>
            <a:endParaRPr/>
          </a:p>
        </p:txBody>
      </p:sp>
      <p:sp>
        <p:nvSpPr>
          <p:cNvPr id="292" name="Google Shape;292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Cindy\Desktop\AATS WEBSITE PICS\CINDY LOGO 3 C.png" id="293" name="Google Shape;293;p39"/>
          <p:cNvPicPr preferRelativeResize="0"/>
          <p:nvPr/>
        </p:nvPicPr>
        <p:blipFill rotWithShape="1">
          <a:blip r:embed="rId3">
            <a:alphaModFix/>
          </a:blip>
          <a:srcRect b="1367" l="0" r="0" t="1368"/>
          <a:stretch/>
        </p:blipFill>
        <p:spPr>
          <a:xfrm>
            <a:off x="1187015" y="2520999"/>
            <a:ext cx="3009122" cy="2519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ELPASO  COUNTY </a:t>
            </a:r>
            <a:br>
              <a:rPr lang="en-US"/>
            </a:br>
            <a:endParaRPr/>
          </a:p>
        </p:txBody>
      </p:sp>
      <p:sp>
        <p:nvSpPr>
          <p:cNvPr id="299" name="Google Shape;299;p40"/>
          <p:cNvSpPr txBox="1"/>
          <p:nvPr>
            <p:ph idx="1" type="body"/>
          </p:nvPr>
        </p:nvSpPr>
        <p:spPr>
          <a:xfrm>
            <a:off x="4772025" y="242047"/>
            <a:ext cx="7276539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54567"/>
              </a:buClr>
              <a:buSzPts val="3200"/>
              <a:buChar char="•"/>
            </a:pPr>
            <a:r>
              <a:rPr b="1" lang="en-US">
                <a:solidFill>
                  <a:srgbClr val="054567"/>
                </a:solidFill>
                <a:latin typeface="Copse"/>
                <a:ea typeface="Copse"/>
                <a:cs typeface="Copse"/>
                <a:sym typeface="Copse"/>
              </a:rPr>
              <a:t>APPOINTMENT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54567"/>
              </a:buClr>
              <a:buSzPts val="3200"/>
              <a:buChar char="•"/>
            </a:pPr>
            <a:r>
              <a:rPr b="1" lang="en-US">
                <a:solidFill>
                  <a:srgbClr val="054567"/>
                </a:solidFill>
                <a:latin typeface="Arial Narrow"/>
                <a:ea typeface="Arial Narrow"/>
                <a:cs typeface="Arial Narrow"/>
                <a:sym typeface="Arial Narrow"/>
              </a:rPr>
              <a:t>Appointments scheduled for the incorrect service will NOT be honored.</a:t>
            </a:r>
            <a:br>
              <a:rPr b="1" lang="en-US">
                <a:solidFill>
                  <a:srgbClr val="054567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en-US">
                <a:solidFill>
                  <a:srgbClr val="054567"/>
                </a:solidFill>
                <a:latin typeface="Arial Narrow"/>
                <a:ea typeface="Arial Narrow"/>
                <a:cs typeface="Arial Narrow"/>
                <a:sym typeface="Arial Narrow"/>
              </a:rPr>
              <a:t>Per the Governor’s Executive Order you must wear a face mask</a:t>
            </a:r>
            <a:br>
              <a:rPr b="1" lang="en-US">
                <a:solidFill>
                  <a:srgbClr val="054567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en-US">
                <a:solidFill>
                  <a:srgbClr val="054567"/>
                </a:solidFill>
                <a:latin typeface="Arial Narrow"/>
                <a:ea typeface="Arial Narrow"/>
                <a:cs typeface="Arial Narrow"/>
                <a:sym typeface="Arial Narrow"/>
              </a:rPr>
              <a:t>in our offices.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b="1" lang="en-US">
                <a:solidFill>
                  <a:srgbClr val="FF0000"/>
                </a:solidFill>
                <a:latin typeface="Copse"/>
                <a:ea typeface="Copse"/>
                <a:cs typeface="Copse"/>
                <a:sym typeface="Copse"/>
              </a:rPr>
              <a:t>** NO OPTION FOR DEALERS</a:t>
            </a:r>
            <a:endParaRPr b="1">
              <a:solidFill>
                <a:srgbClr val="FF0000"/>
              </a:solidFill>
              <a:latin typeface="Copse"/>
              <a:ea typeface="Copse"/>
              <a:cs typeface="Copse"/>
              <a:sym typeface="Copse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5555"/>
              </a:buClr>
              <a:buSzPts val="3200"/>
              <a:buChar char="•"/>
            </a:pPr>
            <a:r>
              <a:rPr b="1" i="0"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General Motor Vehicle Information:</a:t>
            </a:r>
            <a:br>
              <a:rPr b="1" i="0"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719-520-6240</a:t>
            </a:r>
            <a:br>
              <a:rPr b="0" i="0"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motorvehicledept@elpasoco.com</a:t>
            </a:r>
            <a:endParaRPr b="0" i="0">
              <a:solidFill>
                <a:srgbClr val="55555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5555"/>
              </a:buClr>
              <a:buSzPts val="3200"/>
              <a:buChar char="•"/>
            </a:pPr>
            <a:r>
              <a:rPr b="1" i="0"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Main Office:</a:t>
            </a:r>
            <a:br>
              <a:rPr b="0" i="0"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1675 West Garden of the Gods Road</a:t>
            </a:r>
            <a:br>
              <a:rPr b="0" i="0"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>
                <a:solidFill>
                  <a:srgbClr val="555555"/>
                </a:solidFill>
                <a:latin typeface="Open Sans"/>
                <a:ea typeface="Open Sans"/>
                <a:cs typeface="Open Sans"/>
                <a:sym typeface="Open Sans"/>
              </a:rPr>
              <a:t>Colorado Springs, CO 80907</a:t>
            </a:r>
            <a:endParaRPr/>
          </a:p>
          <a:p>
            <a:pPr indent="-254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solidFill>
                <a:srgbClr val="054567"/>
              </a:solidFill>
              <a:latin typeface="Copse"/>
              <a:ea typeface="Copse"/>
              <a:cs typeface="Copse"/>
              <a:sym typeface="Copse"/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00" name="Google Shape;300;p40"/>
          <p:cNvSpPr txBox="1"/>
          <p:nvPr>
            <p:ph idx="2" type="body"/>
          </p:nvPr>
        </p:nvSpPr>
        <p:spPr>
          <a:xfrm>
            <a:off x="268942" y="1640541"/>
            <a:ext cx="4503084" cy="5002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OUT OF STATE DMV 		</a:t>
            </a:r>
            <a:endParaRPr/>
          </a:p>
        </p:txBody>
      </p:sp>
      <p:sp>
        <p:nvSpPr>
          <p:cNvPr id="306" name="Google Shape;306;p41"/>
          <p:cNvSpPr txBox="1"/>
          <p:nvPr>
            <p:ph idx="1" type="body"/>
          </p:nvPr>
        </p:nvSpPr>
        <p:spPr>
          <a:xfrm>
            <a:off x="5183188" y="987425"/>
            <a:ext cx="6172200" cy="5682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 Narrow"/>
                <a:ea typeface="Arial Narrow"/>
                <a:cs typeface="Arial Narrow"/>
                <a:sym typeface="Arial Narrow"/>
              </a:rPr>
              <a:t>Most DMV offices are by appointment only.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 Narrow"/>
                <a:ea typeface="Arial Narrow"/>
                <a:cs typeface="Arial Narrow"/>
                <a:sym typeface="Arial Narrow"/>
              </a:rPr>
              <a:t>Some DMV employees are working from home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 Narrow"/>
                <a:ea typeface="Arial Narrow"/>
                <a:cs typeface="Arial Narrow"/>
                <a:sym typeface="Arial Narrow"/>
              </a:rPr>
              <a:t>Time frame can be up to 4-6 weeks to obtain documents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 Narrow"/>
                <a:ea typeface="Arial Narrow"/>
                <a:cs typeface="Arial Narrow"/>
                <a:sym typeface="Arial Narrow"/>
              </a:rPr>
              <a:t>  Strongly suggest contacting the state you are sending the documents to.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307" name="Google Shape;307;p41"/>
          <p:cNvSpPr txBox="1"/>
          <p:nvPr>
            <p:ph idx="2" type="body"/>
          </p:nvPr>
        </p:nvSpPr>
        <p:spPr>
          <a:xfrm>
            <a:off x="121024" y="1734671"/>
            <a:ext cx="4651001" cy="51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>
                <a:latin typeface="Arial Narrow"/>
                <a:ea typeface="Arial Narrow"/>
                <a:cs typeface="Arial Narrow"/>
                <a:sym typeface="Arial Narrow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>
                <a:latin typeface="Arial Narrow"/>
                <a:ea typeface="Arial Narrow"/>
                <a:cs typeface="Arial Narrow"/>
                <a:sym typeface="Arial Narrow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308" name="Google Shape;30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5064" y="3429000"/>
            <a:ext cx="5728448" cy="3240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ctrTitle"/>
          </p:nvPr>
        </p:nvSpPr>
        <p:spPr>
          <a:xfrm>
            <a:off x="2209800" y="699797"/>
            <a:ext cx="7772400" cy="11896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br>
              <a:rPr lang="en-US" sz="5400"/>
            </a:br>
            <a:r>
              <a:rPr lang="en-US" sz="5400"/>
              <a:t>INSTRUCTOR </a:t>
            </a:r>
            <a:br>
              <a:rPr lang="en-US" sz="5400"/>
            </a:br>
            <a:r>
              <a:rPr lang="en-US" sz="5400"/>
              <a:t> </a:t>
            </a:r>
            <a:endParaRPr/>
          </a:p>
        </p:txBody>
      </p:sp>
      <p:sp>
        <p:nvSpPr>
          <p:cNvPr id="104" name="Google Shape;104;p15"/>
          <p:cNvSpPr txBox="1"/>
          <p:nvPr>
            <p:ph idx="1" type="subTitle"/>
          </p:nvPr>
        </p:nvSpPr>
        <p:spPr>
          <a:xfrm>
            <a:off x="2895600" y="2169368"/>
            <a:ext cx="7086600" cy="3469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5"/>
              <a:buNone/>
            </a:pPr>
            <a:r>
              <a:rPr lang="en-US" sz="2755">
                <a:latin typeface="Arial Narrow"/>
                <a:ea typeface="Arial Narrow"/>
                <a:cs typeface="Arial Narrow"/>
                <a:sym typeface="Arial Narrow"/>
              </a:rPr>
              <a:t>  Cindy Vieyra – Owner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5"/>
              <a:buNone/>
            </a:pPr>
            <a:r>
              <a:rPr lang="en-US" sz="2755">
                <a:latin typeface="Arial Narrow"/>
                <a:ea typeface="Arial Narrow"/>
                <a:cs typeface="Arial Narrow"/>
                <a:sym typeface="Arial Narrow"/>
              </a:rPr>
              <a:t>20+ years experience ~ 10+ years in business ~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5"/>
              <a:buNone/>
            </a:pPr>
            <a:r>
              <a:rPr lang="en-US" sz="2755">
                <a:latin typeface="Arial Narrow"/>
                <a:ea typeface="Arial Narrow"/>
                <a:cs typeface="Arial Narrow"/>
                <a:sym typeface="Arial Narrow"/>
              </a:rPr>
              <a:t>5+ years training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5"/>
              <a:buNone/>
            </a:pPr>
            <a:r>
              <a:rPr lang="en-US" sz="2755">
                <a:latin typeface="Arial Narrow"/>
                <a:ea typeface="Arial Narrow"/>
                <a:cs typeface="Arial Narrow"/>
                <a:sym typeface="Arial Narrow"/>
              </a:rPr>
              <a:t>Accurate Auto Title Specialists LLC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5"/>
              <a:buNone/>
            </a:pPr>
            <a:r>
              <a:rPr lang="en-US" sz="2755">
                <a:latin typeface="Arial Narrow"/>
                <a:ea typeface="Arial Narrow"/>
                <a:cs typeface="Arial Narrow"/>
                <a:sym typeface="Arial Narrow"/>
              </a:rPr>
              <a:t>aka Cindy Titles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5"/>
              <a:buNone/>
            </a:pPr>
            <a:r>
              <a:rPr lang="en-US" sz="2755">
                <a:latin typeface="Arial Narrow"/>
                <a:ea typeface="Arial Narrow"/>
                <a:cs typeface="Arial Narrow"/>
                <a:sym typeface="Arial Narrow"/>
              </a:rPr>
              <a:t>303 -919-0775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5"/>
              <a:buNone/>
            </a:pPr>
            <a:r>
              <a:rPr lang="en-US" sz="2755">
                <a:latin typeface="Arial Narrow"/>
                <a:ea typeface="Arial Narrow"/>
                <a:cs typeface="Arial Narrow"/>
                <a:sym typeface="Arial Narrow"/>
              </a:rPr>
              <a:t>cindytitles@yahoo.com 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5"/>
          <p:cNvSpPr txBox="1"/>
          <p:nvPr>
            <p:ph idx="4294967295" type="body"/>
          </p:nvPr>
        </p:nvSpPr>
        <p:spPr>
          <a:xfrm>
            <a:off x="1524000" y="1189654"/>
            <a:ext cx="42280" cy="49364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37119" lvl="0" marL="31491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Cindy\Desktop\AATS WEBSITE PICS\CINDY LOGO 3 C.png" id="107" name="Google Shape;107;p15"/>
          <p:cNvPicPr preferRelativeResize="0"/>
          <p:nvPr/>
        </p:nvPicPr>
        <p:blipFill rotWithShape="1">
          <a:blip r:embed="rId3">
            <a:alphaModFix/>
          </a:blip>
          <a:srcRect b="1367" l="0" r="0" t="1368"/>
          <a:stretch/>
        </p:blipFill>
        <p:spPr>
          <a:xfrm>
            <a:off x="5606143" y="5743946"/>
            <a:ext cx="1218578" cy="766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4"/>
              <a:buFont typeface="Arial Narrow"/>
              <a:buNone/>
            </a:pPr>
            <a:r>
              <a:rPr lang="en-US" sz="2204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USEFUL INFO</a:t>
            </a:r>
            <a:br>
              <a:rPr lang="en-US" sz="2204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2204">
                <a:latin typeface="Arial Narrow"/>
                <a:ea typeface="Arial Narrow"/>
                <a:cs typeface="Arial Narrow"/>
                <a:sym typeface="Arial Narrow"/>
              </a:rPr>
              <a:t>Example letter to file lien on out of state purchase</a:t>
            </a:r>
            <a:endParaRPr/>
          </a:p>
        </p:txBody>
      </p:sp>
      <p:pic>
        <p:nvPicPr>
          <p:cNvPr id="314" name="Google Shape;314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8213" y="0"/>
            <a:ext cx="7274858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2"/>
          <p:cNvSpPr txBox="1"/>
          <p:nvPr>
            <p:ph idx="2" type="body"/>
          </p:nvPr>
        </p:nvSpPr>
        <p:spPr>
          <a:xfrm>
            <a:off x="242048" y="2057400"/>
            <a:ext cx="3711387" cy="3900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 sz="1900">
                <a:latin typeface="Arial Narrow"/>
                <a:ea typeface="Arial Narrow"/>
                <a:cs typeface="Arial Narrow"/>
                <a:sym typeface="Arial Narrow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                          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cindytitles@yahoo.com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pic>
        <p:nvPicPr>
          <p:cNvPr descr="C:\Users\Cindy\Desktop\AATS WEBSITE PICS\CINDY LOGO 3 C.png" id="316" name="Google Shape;316;p42"/>
          <p:cNvPicPr preferRelativeResize="0"/>
          <p:nvPr/>
        </p:nvPicPr>
        <p:blipFill rotWithShape="1">
          <a:blip r:embed="rId5">
            <a:alphaModFix/>
          </a:blip>
          <a:srcRect b="1367" l="0" r="0" t="1368"/>
          <a:stretch/>
        </p:blipFill>
        <p:spPr>
          <a:xfrm>
            <a:off x="242047" y="5957603"/>
            <a:ext cx="1539551" cy="90973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3"/>
          <p:cNvSpPr txBox="1"/>
          <p:nvPr>
            <p:ph type="title"/>
          </p:nvPr>
        </p:nvSpPr>
        <p:spPr>
          <a:xfrm>
            <a:off x="605118" y="-107576"/>
            <a:ext cx="4384395" cy="15495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8"/>
              <a:buFont typeface="Arial Narrow"/>
              <a:buNone/>
            </a:pPr>
            <a:r>
              <a:rPr lang="en-US" sz="4408">
                <a:latin typeface="Arial Narrow"/>
                <a:ea typeface="Arial Narrow"/>
                <a:cs typeface="Arial Narrow"/>
                <a:sym typeface="Arial Narrow"/>
              </a:rPr>
              <a:t>ADDITIONAL INFORMATION </a:t>
            </a:r>
            <a:endParaRPr/>
          </a:p>
        </p:txBody>
      </p:sp>
      <p:sp>
        <p:nvSpPr>
          <p:cNvPr id="323" name="Google Shape;323;p4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  <p:sp>
        <p:nvSpPr>
          <p:cNvPr id="324" name="Google Shape;324;p43"/>
          <p:cNvSpPr txBox="1"/>
          <p:nvPr>
            <p:ph idx="2" type="body"/>
          </p:nvPr>
        </p:nvSpPr>
        <p:spPr>
          <a:xfrm>
            <a:off x="836612" y="204946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303-919-0775        cindytitles@yahoo.com</a:t>
            </a:r>
            <a:endParaRPr/>
          </a:p>
        </p:txBody>
      </p:sp>
      <p:sp>
        <p:nvSpPr>
          <p:cNvPr id="325" name="Google Shape;325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Cindy\Desktop\AATS WEBSITE PICS\CINDY LOGO 3 C.png" id="326" name="Google Shape;326;p43"/>
          <p:cNvPicPr preferRelativeResize="0"/>
          <p:nvPr/>
        </p:nvPicPr>
        <p:blipFill rotWithShape="1">
          <a:blip r:embed="rId3">
            <a:alphaModFix/>
          </a:blip>
          <a:srcRect b="1367" l="0" r="0" t="1368"/>
          <a:stretch/>
        </p:blipFill>
        <p:spPr>
          <a:xfrm>
            <a:off x="1187015" y="2520999"/>
            <a:ext cx="3009122" cy="2519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4"/>
          <p:cNvSpPr txBox="1"/>
          <p:nvPr>
            <p:ph type="title"/>
          </p:nvPr>
        </p:nvSpPr>
        <p:spPr>
          <a:xfrm>
            <a:off x="223809" y="69980"/>
            <a:ext cx="4895385" cy="21218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80"/>
              <a:buFont typeface="Calibri"/>
              <a:buNone/>
            </a:pPr>
            <a:br>
              <a:rPr lang="en-US" sz="2880">
                <a:solidFill>
                  <a:srgbClr val="FF0000"/>
                </a:solidFill>
              </a:rPr>
            </a:br>
            <a:br>
              <a:rPr lang="en-US" sz="2880">
                <a:solidFill>
                  <a:srgbClr val="FF0000"/>
                </a:solidFill>
              </a:rPr>
            </a:br>
            <a:br>
              <a:rPr lang="en-US" sz="2880">
                <a:solidFill>
                  <a:srgbClr val="FF0000"/>
                </a:solidFill>
              </a:rPr>
            </a:br>
            <a:br>
              <a:rPr lang="en-US" sz="2880">
                <a:solidFill>
                  <a:srgbClr val="FF0000"/>
                </a:solidFill>
              </a:rPr>
            </a:br>
            <a:br>
              <a:rPr lang="en-US" sz="2880">
                <a:solidFill>
                  <a:srgbClr val="FF0000"/>
                </a:solidFill>
              </a:rPr>
            </a:br>
            <a:br>
              <a:rPr lang="en-US" sz="2880">
                <a:solidFill>
                  <a:srgbClr val="FF0000"/>
                </a:solidFill>
              </a:rPr>
            </a:br>
            <a:br>
              <a:rPr lang="en-US" sz="2880">
                <a:solidFill>
                  <a:srgbClr val="FF0000"/>
                </a:solidFill>
              </a:rPr>
            </a:br>
            <a:br>
              <a:rPr lang="en-US" sz="2880">
                <a:solidFill>
                  <a:srgbClr val="FF0000"/>
                </a:solidFill>
              </a:rPr>
            </a:br>
            <a:br>
              <a:rPr lang="en-US" sz="2880"/>
            </a:br>
            <a:r>
              <a:rPr lang="en-US" sz="2880"/>
              <a:t> </a:t>
            </a:r>
            <a:br>
              <a:rPr lang="en-US" sz="2880"/>
            </a:br>
            <a:br>
              <a:rPr lang="en-US" sz="2880">
                <a:solidFill>
                  <a:srgbClr val="FF0000"/>
                </a:solidFill>
              </a:rPr>
            </a:br>
            <a:r>
              <a:rPr lang="en-US" sz="2880">
                <a:solidFill>
                  <a:srgbClr val="FF0000"/>
                </a:solidFill>
              </a:rPr>
              <a:t>USEFUL INFO</a:t>
            </a:r>
            <a:br>
              <a:rPr lang="en-US" sz="2880">
                <a:solidFill>
                  <a:srgbClr val="FF0000"/>
                </a:solidFill>
              </a:rPr>
            </a:br>
            <a:r>
              <a:rPr lang="en-US" sz="2880"/>
              <a:t>POWER OF ATTORNEY SECURE AND VERIFIABLE REQUIREMENTS</a:t>
            </a:r>
            <a:endParaRPr/>
          </a:p>
        </p:txBody>
      </p:sp>
      <p:sp>
        <p:nvSpPr>
          <p:cNvPr id="332" name="Google Shape;332;p44"/>
          <p:cNvSpPr txBox="1"/>
          <p:nvPr>
            <p:ph idx="1" type="body"/>
          </p:nvPr>
        </p:nvSpPr>
        <p:spPr>
          <a:xfrm>
            <a:off x="5099049" y="273051"/>
            <a:ext cx="6998821" cy="67249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F333D"/>
              </a:buClr>
              <a:buSzPts val="1529"/>
              <a:buChar char="•"/>
            </a:pPr>
            <a:r>
              <a:rPr lang="en-US" sz="1529">
                <a:solidFill>
                  <a:srgbClr val="2F333D"/>
                </a:solidFill>
                <a:latin typeface="Roboto Light"/>
                <a:ea typeface="Roboto Light"/>
                <a:cs typeface="Roboto Light"/>
                <a:sym typeface="Roboto Light"/>
              </a:rPr>
              <a:t>POWER OF ATTORNEY SECURE AND VERIFIABLE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333D"/>
              </a:buClr>
              <a:buSzPts val="1529"/>
              <a:buChar char="•"/>
            </a:pPr>
            <a:r>
              <a:rPr lang="en-US" sz="1529">
                <a:solidFill>
                  <a:srgbClr val="2F333D"/>
                </a:solidFill>
                <a:latin typeface="Roboto Light"/>
                <a:ea typeface="Roboto Light"/>
                <a:cs typeface="Roboto Light"/>
                <a:sym typeface="Roboto Light"/>
              </a:rPr>
              <a:t>IDENTIFICATION REQUIREMENTS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333D"/>
              </a:buClr>
              <a:buSzPts val="1529"/>
              <a:buChar char="•"/>
            </a:pPr>
            <a:r>
              <a:rPr lang="en-US" sz="1529">
                <a:solidFill>
                  <a:srgbClr val="2F333D"/>
                </a:solidFill>
                <a:latin typeface="Roboto"/>
                <a:ea typeface="Roboto"/>
                <a:cs typeface="Roboto"/>
                <a:sym typeface="Roboto"/>
              </a:rPr>
              <a:t>• Secure and Verifiable Identification requirements are the same for all power of attorney forms; Secure, Non-Secure, Military or General.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333D"/>
              </a:buClr>
              <a:buSzPts val="1529"/>
              <a:buChar char="•"/>
            </a:pPr>
            <a:r>
              <a:rPr b="1" lang="en-US" sz="1529">
                <a:solidFill>
                  <a:srgbClr val="2F333D"/>
                </a:solidFill>
                <a:latin typeface="Roboto"/>
                <a:ea typeface="Roboto"/>
                <a:cs typeface="Roboto"/>
                <a:sym typeface="Roboto"/>
              </a:rPr>
              <a:t>• The Secure and Verifiable Identification of the grantor (the person granting the Power of Attorney) is required to be recorded either on the Power of Attorney or the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333D"/>
              </a:buClr>
              <a:buSzPts val="1529"/>
              <a:buNone/>
            </a:pPr>
            <a:r>
              <a:rPr b="1" lang="en-US" sz="1529">
                <a:solidFill>
                  <a:srgbClr val="2F333D"/>
                </a:solidFill>
                <a:latin typeface="Roboto"/>
                <a:ea typeface="Roboto"/>
                <a:cs typeface="Roboto"/>
                <a:sym typeface="Roboto"/>
              </a:rPr>
              <a:t>        </a:t>
            </a:r>
            <a:r>
              <a:rPr b="1" lang="en-US" sz="1529">
                <a:solidFill>
                  <a:srgbClr val="4F5CD7"/>
                </a:solidFill>
                <a:latin typeface="Roboto Medium"/>
                <a:ea typeface="Roboto Medium"/>
                <a:cs typeface="Roboto Medium"/>
                <a:sym typeface="Roboto Medium"/>
              </a:rPr>
              <a:t>DR 2842 </a:t>
            </a:r>
            <a:r>
              <a:rPr b="1" lang="en-US" sz="1529">
                <a:solidFill>
                  <a:srgbClr val="2F333D"/>
                </a:solidFill>
                <a:latin typeface="Roboto"/>
                <a:ea typeface="Roboto"/>
                <a:cs typeface="Roboto"/>
                <a:sym typeface="Roboto"/>
              </a:rPr>
              <a:t>Supplemental Identification Form. 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</a:pPr>
            <a:r>
              <a:t/>
            </a:r>
            <a:endParaRPr b="1" sz="1529">
              <a:solidFill>
                <a:srgbClr val="2F333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333D"/>
              </a:buClr>
              <a:buSzPts val="1529"/>
              <a:buChar char="•"/>
            </a:pPr>
            <a:r>
              <a:rPr lang="en-US" sz="1529">
                <a:solidFill>
                  <a:srgbClr val="2F333D"/>
                </a:solidFill>
                <a:latin typeface="Roboto"/>
                <a:ea typeface="Roboto"/>
                <a:cs typeface="Roboto"/>
                <a:sym typeface="Roboto"/>
              </a:rPr>
              <a:t>The agent (</a:t>
            </a:r>
            <a:r>
              <a:rPr lang="en-US" sz="1529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the person granted power of attorney)</a:t>
            </a:r>
            <a:r>
              <a:rPr lang="en-US" sz="1529">
                <a:solidFill>
                  <a:srgbClr val="2F333D"/>
                </a:solidFill>
                <a:latin typeface="Roboto"/>
                <a:ea typeface="Roboto"/>
                <a:cs typeface="Roboto"/>
                <a:sym typeface="Roboto"/>
              </a:rPr>
              <a:t> will be required to present Secure and Verifiable Identification when the agent has been appointed the power to:</a:t>
            </a:r>
            <a:endParaRPr/>
          </a:p>
          <a:p>
            <a:pPr indent="-131508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</a:pPr>
            <a:r>
              <a:t/>
            </a:r>
            <a:endParaRPr sz="1529">
              <a:solidFill>
                <a:srgbClr val="2F333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333D"/>
              </a:buClr>
              <a:buSzPts val="1529"/>
              <a:buNone/>
            </a:pPr>
            <a:r>
              <a:rPr lang="en-US" sz="1529">
                <a:solidFill>
                  <a:srgbClr val="2F333D"/>
                </a:solidFill>
                <a:latin typeface="Roboto"/>
                <a:ea typeface="Roboto"/>
                <a:cs typeface="Roboto"/>
                <a:sym typeface="Roboto"/>
              </a:rPr>
              <a:t>  * Apply for and take receipt of an original certificate of title on behalf of the Grantor.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</a:pPr>
            <a:r>
              <a:t/>
            </a:r>
            <a:endParaRPr sz="1529">
              <a:solidFill>
                <a:srgbClr val="2F333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333D"/>
              </a:buClr>
              <a:buSzPts val="1529"/>
              <a:buNone/>
            </a:pPr>
            <a:r>
              <a:rPr lang="en-US" sz="1529">
                <a:solidFill>
                  <a:srgbClr val="2F333D"/>
                </a:solidFill>
                <a:latin typeface="Roboto"/>
                <a:ea typeface="Roboto"/>
                <a:cs typeface="Roboto"/>
                <a:sym typeface="Roboto"/>
              </a:rPr>
              <a:t>*Apply for and take receipt of a new registration on behalf of the  Grantor.  Apply for and take receipt of a new temporary registration on behalf of the Grantor.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</a:pPr>
            <a:r>
              <a:t/>
            </a:r>
            <a:endParaRPr sz="1529">
              <a:solidFill>
                <a:srgbClr val="2F333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529"/>
              <a:buNone/>
            </a:pPr>
            <a:r>
              <a:rPr lang="en-US" sz="1529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* </a:t>
            </a:r>
            <a:r>
              <a:rPr b="1" i="1" lang="en-US" sz="1529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Apply for and take receipt of a duplicate title with an issue date on or after July 1, 2006 on behalf of the Grantor.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</a:pPr>
            <a:r>
              <a:t/>
            </a:r>
            <a:endParaRPr sz="1529">
              <a:solidFill>
                <a:srgbClr val="2F333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333D"/>
              </a:buClr>
              <a:buSzPts val="1529"/>
              <a:buNone/>
            </a:pPr>
            <a:r>
              <a:rPr lang="en-US" sz="1529">
                <a:solidFill>
                  <a:srgbClr val="2F333D"/>
                </a:solidFill>
                <a:latin typeface="Roboto"/>
                <a:ea typeface="Roboto"/>
                <a:cs typeface="Roboto"/>
                <a:sym typeface="Roboto"/>
              </a:rPr>
              <a:t>*The Secure and Verifiable Identification is not required for the grantor or for their agent when the agent has been appointed the power to: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333D"/>
              </a:buClr>
              <a:buSzPts val="1529"/>
              <a:buChar char="•"/>
            </a:pPr>
            <a:r>
              <a:rPr lang="en-US" sz="1529">
                <a:solidFill>
                  <a:srgbClr val="2F333D"/>
                </a:solidFill>
                <a:latin typeface="Roboto"/>
                <a:ea typeface="Roboto"/>
                <a:cs typeface="Roboto"/>
                <a:sym typeface="Roboto"/>
              </a:rPr>
              <a:t>* Record or release a lien.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F333D"/>
              </a:buClr>
              <a:buSzPts val="1529"/>
              <a:buChar char="•"/>
            </a:pPr>
            <a:r>
              <a:rPr lang="en-US" sz="1529">
                <a:solidFill>
                  <a:srgbClr val="2F333D"/>
                </a:solidFill>
                <a:latin typeface="Roboto"/>
                <a:ea typeface="Roboto"/>
                <a:cs typeface="Roboto"/>
                <a:sym typeface="Roboto"/>
              </a:rPr>
              <a:t>* To transfer ownership and acknowledge odometer reading.</a:t>
            </a:r>
            <a:endParaRPr/>
          </a:p>
          <a:p>
            <a:pPr indent="-131508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29"/>
              <a:buNone/>
            </a:pPr>
            <a:r>
              <a:t/>
            </a:r>
            <a:endParaRPr sz="1529">
              <a:solidFill>
                <a:srgbClr val="2F333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69291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34"/>
              <a:buNone/>
            </a:pPr>
            <a:r>
              <a:t/>
            </a:r>
            <a:endParaRPr sz="934"/>
          </a:p>
        </p:txBody>
      </p:sp>
      <p:sp>
        <p:nvSpPr>
          <p:cNvPr id="333" name="Google Shape;333;p44"/>
          <p:cNvSpPr txBox="1"/>
          <p:nvPr>
            <p:ph idx="2" type="body"/>
          </p:nvPr>
        </p:nvSpPr>
        <p:spPr>
          <a:xfrm>
            <a:off x="94129" y="2353236"/>
            <a:ext cx="4895385" cy="4003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F333D"/>
              </a:buClr>
              <a:buSzPts val="1900"/>
              <a:buNone/>
            </a:pPr>
            <a:r>
              <a:rPr lang="en-US" sz="1900">
                <a:solidFill>
                  <a:srgbClr val="2F333D"/>
                </a:solidFill>
                <a:latin typeface="Arial Narrow"/>
                <a:ea typeface="Arial Narrow"/>
                <a:cs typeface="Arial Narrow"/>
                <a:sym typeface="Arial Narrow"/>
              </a:rPr>
              <a:t>COLORADO TITLE &amp; REGISTRATION MANUAL  JULY, 2020  Page 273 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sz="1900"/>
          </a:p>
          <a:p>
            <a:pPr indent="-262433" lvl="0" marL="262433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FF0000"/>
                </a:solidFill>
              </a:rPr>
              <a:t>Always attach a DR2842(secure and verifiable) for grantor of the POA</a:t>
            </a:r>
            <a:endParaRPr/>
          </a:p>
          <a:p>
            <a:pPr indent="-262433" lvl="0" marL="262433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FF0000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  </a:t>
            </a:r>
            <a:endParaRPr/>
          </a:p>
        </p:txBody>
      </p:sp>
      <p:sp>
        <p:nvSpPr>
          <p:cNvPr id="334" name="Google Shape;334;p44"/>
          <p:cNvSpPr txBox="1"/>
          <p:nvPr>
            <p:ph idx="12" type="sldNum"/>
          </p:nvPr>
        </p:nvSpPr>
        <p:spPr>
          <a:xfrm>
            <a:off x="9594980" y="6356352"/>
            <a:ext cx="6158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>
            <p:ph type="ctrTitle"/>
          </p:nvPr>
        </p:nvSpPr>
        <p:spPr>
          <a:xfrm>
            <a:off x="632012" y="136524"/>
            <a:ext cx="8162364" cy="11930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41"/>
              <a:buFont typeface="Arial Narrow"/>
              <a:buNone/>
            </a:pPr>
            <a:r>
              <a:rPr b="1" i="1" lang="en-US" sz="4041">
                <a:latin typeface="Arial Narrow"/>
                <a:ea typeface="Arial Narrow"/>
                <a:cs typeface="Arial Narrow"/>
                <a:sym typeface="Arial Narrow"/>
              </a:rPr>
              <a:t>Or</a:t>
            </a:r>
            <a:r>
              <a:rPr b="1" i="1" lang="en-US" sz="4000">
                <a:latin typeface="Arial Narrow"/>
                <a:ea typeface="Arial Narrow"/>
                <a:cs typeface="Arial Narrow"/>
                <a:sym typeface="Arial Narrow"/>
              </a:rPr>
              <a:t>der of Documents to County </a:t>
            </a:r>
            <a:endParaRPr/>
          </a:p>
        </p:txBody>
      </p:sp>
      <p:sp>
        <p:nvSpPr>
          <p:cNvPr id="340" name="Google Shape;340;p45"/>
          <p:cNvSpPr txBox="1"/>
          <p:nvPr>
            <p:ph idx="1" type="subTitle"/>
          </p:nvPr>
        </p:nvSpPr>
        <p:spPr>
          <a:xfrm>
            <a:off x="1909482" y="1329613"/>
            <a:ext cx="5768790" cy="5391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82325" lvl="0" marL="68232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en-US" sz="3200">
                <a:latin typeface="Arial Narrow"/>
                <a:ea typeface="Arial Narrow"/>
                <a:cs typeface="Arial Narrow"/>
                <a:sym typeface="Arial Narrow"/>
              </a:rPr>
              <a:t>APPLICATION DR 2395</a:t>
            </a:r>
            <a:endParaRPr/>
          </a:p>
          <a:p>
            <a:pPr indent="-682325" lvl="0" marL="6823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en-US" sz="3200">
                <a:latin typeface="Arial Narrow"/>
                <a:ea typeface="Arial Narrow"/>
                <a:cs typeface="Arial Narrow"/>
                <a:sym typeface="Arial Narrow"/>
              </a:rPr>
              <a:t>TITLE / MSO</a:t>
            </a:r>
            <a:endParaRPr/>
          </a:p>
          <a:p>
            <a:pPr indent="-682325" lvl="0" marL="6823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en-US" sz="3200">
                <a:latin typeface="Arial Narrow"/>
                <a:ea typeface="Arial Narrow"/>
                <a:cs typeface="Arial Narrow"/>
                <a:sym typeface="Arial Narrow"/>
              </a:rPr>
              <a:t>BOS in order of assignments</a:t>
            </a:r>
            <a:endParaRPr/>
          </a:p>
          <a:p>
            <a:pPr indent="-682325" lvl="0" marL="6823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en-US" sz="3200">
                <a:latin typeface="Arial Narrow"/>
                <a:ea typeface="Arial Narrow"/>
                <a:cs typeface="Arial Narrow"/>
                <a:sym typeface="Arial Narrow"/>
              </a:rPr>
              <a:t>POA’S in order of assignments</a:t>
            </a:r>
            <a:endParaRPr/>
          </a:p>
          <a:p>
            <a:pPr indent="-682325" lvl="0" marL="6823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en-US" sz="3200">
                <a:latin typeface="Arial Narrow"/>
                <a:ea typeface="Arial Narrow"/>
                <a:cs typeface="Arial Narrow"/>
                <a:sym typeface="Arial Narrow"/>
              </a:rPr>
              <a:t>Supporting documents </a:t>
            </a:r>
            <a:endParaRPr/>
          </a:p>
          <a:p>
            <a:pPr indent="-682325" lvl="0" marL="6823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en-US" sz="3200">
                <a:latin typeface="Arial Narrow"/>
                <a:ea typeface="Arial Narrow"/>
                <a:cs typeface="Arial Narrow"/>
                <a:sym typeface="Arial Narrow"/>
              </a:rPr>
              <a:t>Security agreement </a:t>
            </a:r>
            <a:endParaRPr/>
          </a:p>
          <a:p>
            <a:pPr indent="-682325" lvl="0" marL="6823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en-US" sz="3200">
                <a:latin typeface="Arial Narrow"/>
                <a:ea typeface="Arial Narrow"/>
                <a:cs typeface="Arial Narrow"/>
                <a:sym typeface="Arial Narrow"/>
              </a:rPr>
              <a:t>DR 0024 or  DR 0026</a:t>
            </a:r>
            <a:endParaRPr/>
          </a:p>
          <a:p>
            <a:pPr indent="-682325" lvl="0" marL="6823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1" lang="en-US" sz="3200">
                <a:latin typeface="Arial Narrow"/>
                <a:ea typeface="Arial Narrow"/>
                <a:cs typeface="Arial Narrow"/>
                <a:sym typeface="Arial Narrow"/>
              </a:rPr>
              <a:t>CHECK </a:t>
            </a:r>
            <a:endParaRPr b="1"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 Narrow"/>
              <a:buChar char="●"/>
            </a:pPr>
            <a:r>
              <a:rPr i="1" lang="en-US" sz="1800">
                <a:latin typeface="Arial Narrow"/>
                <a:ea typeface="Arial Narrow"/>
                <a:cs typeface="Arial Narrow"/>
                <a:sym typeface="Arial Narrow"/>
              </a:rPr>
              <a:t>FROM DOUGLAS COUNTY TRAINER LESLIE CURRAN</a:t>
            </a:r>
            <a:endParaRPr i="1" sz="18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-529925" lvl="0" marL="682325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1" name="Google Shape;341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6"/>
          <p:cNvSpPr txBox="1"/>
          <p:nvPr>
            <p:ph type="title"/>
          </p:nvPr>
        </p:nvSpPr>
        <p:spPr>
          <a:xfrm>
            <a:off x="605118" y="-107576"/>
            <a:ext cx="4384395" cy="15495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8"/>
              <a:buFont typeface="Arial Narrow"/>
              <a:buNone/>
            </a:pPr>
            <a:r>
              <a:rPr lang="en-US" sz="4408">
                <a:latin typeface="Arial Narrow"/>
                <a:ea typeface="Arial Narrow"/>
                <a:cs typeface="Arial Narrow"/>
                <a:sym typeface="Arial Narrow"/>
              </a:rPr>
              <a:t>ADDITIONAL INFORMATION </a:t>
            </a:r>
            <a:endParaRPr/>
          </a:p>
        </p:txBody>
      </p:sp>
      <p:sp>
        <p:nvSpPr>
          <p:cNvPr id="347" name="Google Shape;347;p4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  <p:sp>
        <p:nvSpPr>
          <p:cNvPr id="348" name="Google Shape;348;p46"/>
          <p:cNvSpPr txBox="1"/>
          <p:nvPr>
            <p:ph idx="2" type="body"/>
          </p:nvPr>
        </p:nvSpPr>
        <p:spPr>
          <a:xfrm>
            <a:off x="836612" y="204946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303-919-0775        cindytitles@yahoo.com</a:t>
            </a:r>
            <a:endParaRPr/>
          </a:p>
        </p:txBody>
      </p:sp>
      <p:sp>
        <p:nvSpPr>
          <p:cNvPr id="349" name="Google Shape;349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Cindy\Desktop\AATS WEBSITE PICS\CINDY LOGO 3 C.png" id="350" name="Google Shape;350;p46"/>
          <p:cNvPicPr preferRelativeResize="0"/>
          <p:nvPr/>
        </p:nvPicPr>
        <p:blipFill rotWithShape="1">
          <a:blip r:embed="rId3">
            <a:alphaModFix/>
          </a:blip>
          <a:srcRect b="1367" l="0" r="0" t="1368"/>
          <a:stretch/>
        </p:blipFill>
        <p:spPr>
          <a:xfrm>
            <a:off x="1187015" y="2520999"/>
            <a:ext cx="3009122" cy="2519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7"/>
          <p:cNvSpPr txBox="1"/>
          <p:nvPr>
            <p:ph type="title"/>
          </p:nvPr>
        </p:nvSpPr>
        <p:spPr>
          <a:xfrm>
            <a:off x="1120972" y="597409"/>
            <a:ext cx="9866728" cy="15693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61"/>
              <a:buFont typeface="Arial Narrow"/>
              <a:buNone/>
            </a:pPr>
            <a:r>
              <a:rPr i="1" lang="en-US" sz="6061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The number 1 Title Issue </a:t>
            </a:r>
            <a:endParaRPr/>
          </a:p>
        </p:txBody>
      </p:sp>
      <p:pic>
        <p:nvPicPr>
          <p:cNvPr id="356" name="Google Shape;356;p4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6204" y="2309327"/>
            <a:ext cx="5248469" cy="3936352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7"/>
          <p:cNvSpPr txBox="1"/>
          <p:nvPr>
            <p:ph idx="2" type="body"/>
          </p:nvPr>
        </p:nvSpPr>
        <p:spPr>
          <a:xfrm>
            <a:off x="433421" y="2166731"/>
            <a:ext cx="4822824" cy="39363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4"/>
              <a:buNone/>
            </a:pPr>
            <a:r>
              <a:rPr b="1" lang="en-US" sz="2204">
                <a:latin typeface="Arial Narrow"/>
                <a:ea typeface="Arial Narrow"/>
                <a:cs typeface="Arial Narrow"/>
                <a:sym typeface="Arial Narrow"/>
              </a:rPr>
              <a:t>Once a Colorado title is ISSUED the odometer reading </a:t>
            </a:r>
            <a:r>
              <a:rPr b="1" lang="en-US" sz="2204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cannot</a:t>
            </a:r>
            <a:r>
              <a:rPr b="1" lang="en-US" sz="2204">
                <a:latin typeface="Arial Narrow"/>
                <a:ea typeface="Arial Narrow"/>
                <a:cs typeface="Arial Narrow"/>
                <a:sym typeface="Arial Narrow"/>
              </a:rPr>
              <a:t> be corrected  even with backing documents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4"/>
              <a:buNone/>
            </a:pPr>
            <a:r>
              <a:rPr b="1" lang="en-US" sz="2204">
                <a:latin typeface="Arial Narrow"/>
                <a:ea typeface="Arial Narrow"/>
                <a:cs typeface="Arial Narrow"/>
                <a:sym typeface="Arial Narrow"/>
              </a:rPr>
              <a:t>Unless  it’s a County “Typo”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4"/>
              <a:buNone/>
            </a:pPr>
            <a:r>
              <a:t/>
            </a:r>
            <a:endParaRPr b="1" sz="2204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204"/>
              <a:buNone/>
            </a:pPr>
            <a:r>
              <a:rPr b="1" lang="en-US" sz="2204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This is an issue for EVERYONE;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204"/>
              <a:buNone/>
            </a:pPr>
            <a:r>
              <a:rPr b="1" lang="en-US" sz="2204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Dealer title processors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204"/>
              <a:buNone/>
            </a:pPr>
            <a:r>
              <a:rPr b="1" lang="en-US" sz="2204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county clerks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204"/>
              <a:buNone/>
            </a:pPr>
            <a:r>
              <a:rPr b="1" lang="en-US" sz="2204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and individuals</a:t>
            </a:r>
            <a:r>
              <a:rPr lang="en-US" sz="2204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/>
          </a:p>
        </p:txBody>
      </p:sp>
      <p:sp>
        <p:nvSpPr>
          <p:cNvPr id="358" name="Google Shape;358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59" name="Google Shape;359;p47"/>
          <p:cNvGrpSpPr/>
          <p:nvPr/>
        </p:nvGrpSpPr>
        <p:grpSpPr>
          <a:xfrm>
            <a:off x="5681830" y="3113247"/>
            <a:ext cx="59" cy="203"/>
            <a:chOff x="0" y="138397"/>
            <a:chExt cx="59" cy="203"/>
          </a:xfrm>
        </p:grpSpPr>
        <p:sp>
          <p:nvSpPr>
            <p:cNvPr id="360" name="Google Shape;360;p47"/>
            <p:cNvSpPr/>
            <p:nvPr/>
          </p:nvSpPr>
          <p:spPr>
            <a:xfrm>
              <a:off x="0" y="138397"/>
              <a:ext cx="59" cy="35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47"/>
            <p:cNvSpPr txBox="1"/>
            <p:nvPr/>
          </p:nvSpPr>
          <p:spPr>
            <a:xfrm>
              <a:off x="0" y="138397"/>
              <a:ext cx="59" cy="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47"/>
            <p:cNvSpPr/>
            <p:nvPr/>
          </p:nvSpPr>
          <p:spPr>
            <a:xfrm>
              <a:off x="0" y="138439"/>
              <a:ext cx="59" cy="35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47"/>
            <p:cNvSpPr txBox="1"/>
            <p:nvPr/>
          </p:nvSpPr>
          <p:spPr>
            <a:xfrm>
              <a:off x="0" y="138439"/>
              <a:ext cx="59" cy="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47"/>
            <p:cNvSpPr/>
            <p:nvPr/>
          </p:nvSpPr>
          <p:spPr>
            <a:xfrm>
              <a:off x="0" y="138481"/>
              <a:ext cx="59" cy="35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47"/>
            <p:cNvSpPr txBox="1"/>
            <p:nvPr/>
          </p:nvSpPr>
          <p:spPr>
            <a:xfrm>
              <a:off x="0" y="138481"/>
              <a:ext cx="59" cy="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47"/>
            <p:cNvSpPr/>
            <p:nvPr/>
          </p:nvSpPr>
          <p:spPr>
            <a:xfrm>
              <a:off x="0" y="138523"/>
              <a:ext cx="59" cy="35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47"/>
            <p:cNvSpPr txBox="1"/>
            <p:nvPr/>
          </p:nvSpPr>
          <p:spPr>
            <a:xfrm>
              <a:off x="0" y="138523"/>
              <a:ext cx="59" cy="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47"/>
            <p:cNvSpPr/>
            <p:nvPr/>
          </p:nvSpPr>
          <p:spPr>
            <a:xfrm>
              <a:off x="0" y="138565"/>
              <a:ext cx="59" cy="35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47"/>
            <p:cNvSpPr txBox="1"/>
            <p:nvPr/>
          </p:nvSpPr>
          <p:spPr>
            <a:xfrm>
              <a:off x="0" y="138565"/>
              <a:ext cx="59" cy="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8"/>
          <p:cNvSpPr txBox="1"/>
          <p:nvPr>
            <p:ph type="title"/>
          </p:nvPr>
        </p:nvSpPr>
        <p:spPr>
          <a:xfrm>
            <a:off x="1999439" y="273051"/>
            <a:ext cx="3008312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 Narrow"/>
              <a:buNone/>
            </a:pPr>
            <a:r>
              <a:rPr lang="en-US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USEFUL INFORMATION</a:t>
            </a:r>
            <a:endParaRPr/>
          </a:p>
        </p:txBody>
      </p:sp>
      <p:sp>
        <p:nvSpPr>
          <p:cNvPr id="375" name="Google Shape;375;p4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39"/>
              <a:buNone/>
            </a:pPr>
            <a:r>
              <a:rPr lang="en-US" sz="2939">
                <a:latin typeface="Arial Narrow"/>
                <a:ea typeface="Arial Narrow"/>
                <a:cs typeface="Arial Narrow"/>
                <a:sym typeface="Arial Narrow"/>
              </a:rPr>
              <a:t>A single owner can now assign a beneficiary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39"/>
              <a:buNone/>
            </a:pPr>
            <a:r>
              <a:rPr lang="en-US" sz="2939">
                <a:latin typeface="Arial Narrow"/>
                <a:ea typeface="Arial Narrow"/>
                <a:cs typeface="Arial Narrow"/>
                <a:sym typeface="Arial Narrow"/>
              </a:rPr>
              <a:t>FORM DR 2009</a:t>
            </a:r>
            <a:endParaRPr/>
          </a:p>
        </p:txBody>
      </p:sp>
      <p:pic>
        <p:nvPicPr>
          <p:cNvPr id="376" name="Google Shape;376;p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538" y="0"/>
            <a:ext cx="60420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0000"/>
                </a:solidFill>
              </a:rPr>
              <a:t>USEFUL INFO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49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7200" lvl="0" marL="45720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4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r>
              <a:rPr lang="en-US" sz="3604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ARFAX OR AUTOCHECK IS A POWERFUL TOOL </a:t>
            </a:r>
            <a:endParaRPr sz="3604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4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3604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4">
                <a:solidFill>
                  <a:srgbClr val="2F333D"/>
                </a:solidFill>
                <a:latin typeface="Roboto"/>
                <a:ea typeface="Roboto"/>
                <a:cs typeface="Roboto"/>
                <a:sym typeface="Roboto"/>
              </a:rPr>
              <a:t>        Search for title numbers </a:t>
            </a:r>
            <a:endParaRPr sz="4706"/>
          </a:p>
          <a:p>
            <a:pPr indent="457200" lvl="0" marL="9144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4">
                <a:solidFill>
                  <a:srgbClr val="2F333D"/>
                </a:solidFill>
                <a:latin typeface="Roboto"/>
                <a:ea typeface="Roboto"/>
                <a:cs typeface="Roboto"/>
                <a:sym typeface="Roboto"/>
              </a:rPr>
              <a:t>Last state vehicle </a:t>
            </a:r>
            <a:endParaRPr sz="3504">
              <a:solidFill>
                <a:srgbClr val="2F333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13716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4">
                <a:solidFill>
                  <a:srgbClr val="2F333D"/>
                </a:solidFill>
                <a:latin typeface="Roboto"/>
                <a:ea typeface="Roboto"/>
                <a:cs typeface="Roboto"/>
                <a:sym typeface="Roboto"/>
              </a:rPr>
              <a:t>was titled in</a:t>
            </a:r>
            <a:r>
              <a:rPr lang="en-US" sz="2304">
                <a:solidFill>
                  <a:srgbClr val="2F333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304">
              <a:solidFill>
                <a:srgbClr val="2F333D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4">
                <a:solidFill>
                  <a:srgbClr val="2F333D"/>
                </a:solidFill>
                <a:latin typeface="Roboto"/>
                <a:ea typeface="Roboto"/>
                <a:cs typeface="Roboto"/>
                <a:sym typeface="Roboto"/>
              </a:rPr>
              <a:t>           (INCLUDES TITLE NUMBERS) </a:t>
            </a:r>
            <a:endParaRPr sz="2304"/>
          </a:p>
          <a:p>
            <a:pPr indent="0" lvl="0" marL="13716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4">
                <a:solidFill>
                  <a:srgbClr val="2F333D"/>
                </a:solidFill>
                <a:latin typeface="Roboto"/>
                <a:ea typeface="Roboto"/>
                <a:cs typeface="Roboto"/>
                <a:sym typeface="Roboto"/>
              </a:rPr>
              <a:t> Branded titles </a:t>
            </a:r>
            <a:endParaRPr sz="4600"/>
          </a:p>
        </p:txBody>
      </p:sp>
      <p:sp>
        <p:nvSpPr>
          <p:cNvPr id="385" name="Google Shape;385;p49"/>
          <p:cNvSpPr txBox="1"/>
          <p:nvPr>
            <p:ph idx="2" type="body"/>
          </p:nvPr>
        </p:nvSpPr>
        <p:spPr>
          <a:xfrm>
            <a:off x="494550" y="2057400"/>
            <a:ext cx="4277400" cy="452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959"/>
              <a:buFont typeface="Arial Narrow"/>
              <a:buNone/>
            </a:pPr>
            <a:r>
              <a:rPr lang="en-US" sz="4959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Useful links </a:t>
            </a:r>
            <a:endParaRPr/>
          </a:p>
        </p:txBody>
      </p:sp>
      <p:sp>
        <p:nvSpPr>
          <p:cNvPr id="391" name="Google Shape;391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Banner for Motor Vehicle Division Web site" id="392" name="Google Shape;392;p50">
            <a:hlinkClick r:id="rId3"/>
          </p:cNvPr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0451" y="1485815"/>
            <a:ext cx="811763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0"/>
          <p:cNvSpPr txBox="1"/>
          <p:nvPr/>
        </p:nvSpPr>
        <p:spPr>
          <a:xfrm>
            <a:off x="1950451" y="3632923"/>
            <a:ext cx="7711751" cy="431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4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https://www.colorado.gov/</a:t>
            </a:r>
            <a:r>
              <a:rPr i="1" lang="en-US" sz="2204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pacific</a:t>
            </a:r>
            <a:r>
              <a:rPr lang="en-US" sz="2204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/dmv/forms-vehicles</a:t>
            </a:r>
            <a:r>
              <a:rPr lang="en-US" sz="2204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394" name="Google Shape;394;p50"/>
          <p:cNvSpPr txBox="1"/>
          <p:nvPr/>
        </p:nvSpPr>
        <p:spPr>
          <a:xfrm>
            <a:off x="1981200" y="2683390"/>
            <a:ext cx="7417837" cy="346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https://www.colorado.gov/pacific/dmv/locations</a:t>
            </a:r>
            <a:endParaRPr/>
          </a:p>
        </p:txBody>
      </p:sp>
      <p:sp>
        <p:nvSpPr>
          <p:cNvPr id="395" name="Google Shape;395;p50"/>
          <p:cNvSpPr txBox="1"/>
          <p:nvPr/>
        </p:nvSpPr>
        <p:spPr>
          <a:xfrm>
            <a:off x="1981200" y="3133677"/>
            <a:ext cx="8033657" cy="346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https://www.colorado.gov/pacific/dmv/AppointmentScheduling</a:t>
            </a:r>
            <a:endParaRPr/>
          </a:p>
        </p:txBody>
      </p:sp>
      <p:sp>
        <p:nvSpPr>
          <p:cNvPr id="396" name="Google Shape;396;p50"/>
          <p:cNvSpPr txBox="1"/>
          <p:nvPr/>
        </p:nvSpPr>
        <p:spPr>
          <a:xfrm flipH="1">
            <a:off x="1841240" y="4334949"/>
            <a:ext cx="8033657" cy="1162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4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CARFAX OR AUTOCHECK </a:t>
            </a:r>
            <a:r>
              <a:rPr lang="en-US" sz="2204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~   </a:t>
            </a:r>
            <a:r>
              <a:rPr lang="en-US" sz="2204">
                <a:solidFill>
                  <a:srgbClr val="2F333D"/>
                </a:solidFill>
                <a:latin typeface="Roboto"/>
                <a:ea typeface="Roboto"/>
                <a:cs typeface="Roboto"/>
                <a:sym typeface="Roboto"/>
              </a:rPr>
              <a:t>Search for title numbers </a:t>
            </a:r>
            <a:endParaRPr sz="330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19892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4">
                <a:solidFill>
                  <a:srgbClr val="2F333D"/>
                </a:solidFill>
                <a:latin typeface="Roboto"/>
                <a:ea typeface="Roboto"/>
                <a:cs typeface="Roboto"/>
                <a:sym typeface="Roboto"/>
              </a:rPr>
              <a:t> 		                Last state vehicle was titled in</a:t>
            </a:r>
            <a:endParaRPr sz="330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19892" lvl="0" marL="839785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4">
                <a:solidFill>
                  <a:srgbClr val="2F333D"/>
                </a:solidFill>
                <a:latin typeface="Roboto"/>
                <a:ea typeface="Roboto"/>
                <a:cs typeface="Roboto"/>
                <a:sym typeface="Roboto"/>
              </a:rPr>
              <a:t>                            Branded titles </a:t>
            </a:r>
            <a:endParaRPr sz="3306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50"/>
          <p:cNvSpPr txBox="1"/>
          <p:nvPr/>
        </p:nvSpPr>
        <p:spPr>
          <a:xfrm>
            <a:off x="2247123" y="5697282"/>
            <a:ext cx="7820961" cy="1279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4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DR1002 HOME RULE </a:t>
            </a:r>
            <a:endParaRPr/>
          </a:p>
          <a:p>
            <a:pPr indent="-314919" lvl="0" marL="31491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4"/>
              <a:buFont typeface="Arial"/>
              <a:buChar char="•"/>
            </a:pPr>
            <a:r>
              <a:rPr i="1" lang="en-US" sz="2204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YOU CAN </a:t>
            </a:r>
            <a:r>
              <a:rPr i="1" lang="en-US" sz="2204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“CONTROL FIND” IN HOME RULE CITIES DOCUMENT</a:t>
            </a:r>
            <a:endParaRPr/>
          </a:p>
          <a:p>
            <a:pPr indent="-314919" lvl="0" marL="31491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</a:pPr>
            <a:r>
              <a:rPr lang="en-US" sz="165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of Colorado Tax Division City and County Tax Specialist 303-205-6828</a:t>
            </a:r>
            <a:endParaRPr sz="1653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09953" lvl="0" marL="31491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None/>
            </a:pPr>
            <a:r>
              <a:t/>
            </a:r>
            <a:endParaRPr sz="165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http://www.peckstitlebook.</a:t>
            </a:r>
            <a:endParaRPr/>
          </a:p>
        </p:txBody>
      </p:sp>
      <p:sp>
        <p:nvSpPr>
          <p:cNvPr id="403" name="Google Shape;403;p51"/>
          <p:cNvSpPr txBox="1"/>
          <p:nvPr>
            <p:ph idx="1" type="body"/>
          </p:nvPr>
        </p:nvSpPr>
        <p:spPr>
          <a:xfrm>
            <a:off x="1127450" y="1679512"/>
            <a:ext cx="1007443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b="1" lang="en-US"/>
            </a:b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404" name="Google Shape;40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4057" y="2029408"/>
            <a:ext cx="7721082" cy="48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838200" y="365125"/>
            <a:ext cx="10515600" cy="7265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</a:pPr>
            <a:r>
              <a:rPr lang="en-US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838200" y="319088"/>
            <a:ext cx="10067365" cy="6173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72"/>
              <a:buNone/>
            </a:pPr>
            <a:r>
              <a:rPr lang="en-US" sz="2572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72"/>
              <a:buNone/>
            </a:pPr>
            <a:r>
              <a:rPr lang="en-US" sz="2572">
                <a:latin typeface="Arial Narrow"/>
                <a:ea typeface="Arial Narrow"/>
                <a:cs typeface="Arial Narrow"/>
                <a:sym typeface="Arial Narrow"/>
              </a:rPr>
              <a:t>We will never know if people are doing the best they can or not.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72"/>
              <a:buNone/>
            </a:pPr>
            <a:r>
              <a:rPr lang="en-US" sz="2572">
                <a:latin typeface="Arial Narrow"/>
                <a:ea typeface="Arial Narrow"/>
                <a:cs typeface="Arial Narrow"/>
                <a:sym typeface="Arial Narrow"/>
              </a:rPr>
              <a:t>I will simply believe all people ARE doing the best they can.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72"/>
              <a:buNone/>
            </a:pPr>
            <a:r>
              <a:rPr lang="en-US" sz="2572">
                <a:latin typeface="Arial Narrow"/>
                <a:ea typeface="Arial Narrow"/>
                <a:cs typeface="Arial Narrow"/>
                <a:sym typeface="Arial Narrow"/>
              </a:rPr>
              <a:t> MY life will be better!   </a:t>
            </a:r>
            <a:r>
              <a:rPr lang="en-US" sz="1286">
                <a:latin typeface="Arial Narrow"/>
                <a:ea typeface="Arial Narrow"/>
                <a:cs typeface="Arial Narrow"/>
                <a:sym typeface="Arial Narrow"/>
              </a:rPr>
              <a:t>~ Brene Brown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6"/>
              <a:buNone/>
            </a:pPr>
            <a:r>
              <a:rPr lang="en-US" sz="1286">
                <a:latin typeface="Architects Daughter"/>
                <a:ea typeface="Architects Daughter"/>
                <a:cs typeface="Architects Daughter"/>
                <a:sym typeface="Architects Daughter"/>
              </a:rPr>
              <a:t>				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6"/>
              <a:buNone/>
            </a:pPr>
            <a:r>
              <a:t/>
            </a:r>
            <a:endParaRPr sz="1286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6"/>
              <a:buNone/>
            </a:pPr>
            <a:r>
              <a:rPr lang="en-US" sz="1286">
                <a:latin typeface="Architects Daughter"/>
                <a:ea typeface="Architects Daughter"/>
                <a:cs typeface="Architects Daughter"/>
                <a:sym typeface="Architects Daughter"/>
              </a:rPr>
              <a:t>		</a:t>
            </a:r>
            <a:r>
              <a:rPr i="1" lang="en-US">
                <a:latin typeface="Arial Narrow"/>
                <a:ea typeface="Arial Narrow"/>
                <a:cs typeface="Arial Narrow"/>
                <a:sym typeface="Arial Narrow"/>
              </a:rPr>
              <a:t>“People will forget what you said.  People will forget what you did.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en-US">
                <a:latin typeface="Arial Narrow"/>
                <a:ea typeface="Arial Narrow"/>
                <a:cs typeface="Arial Narrow"/>
                <a:sym typeface="Arial Narrow"/>
              </a:rPr>
              <a:t>			People will never forget how you made them feel”     										</a:t>
            </a:r>
            <a:r>
              <a:rPr i="1" lang="en-US" sz="1600">
                <a:latin typeface="Arial Narrow"/>
                <a:ea typeface="Arial Narrow"/>
                <a:cs typeface="Arial Narrow"/>
                <a:sym typeface="Arial Narrow"/>
              </a:rPr>
              <a:t>~ Maya Angelou</a:t>
            </a:r>
            <a:endParaRPr i="1" sz="16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6"/>
              <a:buNone/>
            </a:pPr>
            <a:r>
              <a:t/>
            </a:r>
            <a:endParaRPr sz="1286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6"/>
              <a:buNone/>
            </a:pPr>
            <a:r>
              <a:t/>
            </a:r>
            <a:endParaRPr sz="1286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https://tse2.mm.bing.net/th?id=OIP.IK06g6xY16hHloRuLH0pLgHaEK&amp;pid=Api&amp;P=0&amp;w=300&amp;h=300"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7329" y="4343398"/>
            <a:ext cx="3337849" cy="2149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74"/>
              <a:buFont typeface="Arial Narrow"/>
              <a:buNone/>
            </a:pPr>
            <a:r>
              <a:rPr lang="en-US" sz="3674">
                <a:latin typeface="Arial Narrow"/>
                <a:ea typeface="Arial Narrow"/>
                <a:cs typeface="Arial Narrow"/>
                <a:sym typeface="Arial Narrow"/>
              </a:rPr>
              <a:t>CALIFORNIA CONTACT   </a:t>
            </a:r>
            <a:endParaRPr/>
          </a:p>
        </p:txBody>
      </p:sp>
      <p:sp>
        <p:nvSpPr>
          <p:cNvPr id="411" name="Google Shape;411;p5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72"/>
              <a:buNone/>
            </a:pPr>
            <a:r>
              <a:rPr lang="en-US" sz="2572">
                <a:latin typeface="Arial Narrow"/>
                <a:ea typeface="Arial Narrow"/>
                <a:cs typeface="Arial Narrow"/>
                <a:sym typeface="Arial Narrow"/>
              </a:rPr>
              <a:t>CHELLE IS AMAZING!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  <p:pic>
        <p:nvPicPr>
          <p:cNvPr id="412" name="Google Shape;412;p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6143" y="272630"/>
            <a:ext cx="3079102" cy="6305452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5531" y="136523"/>
            <a:ext cx="2610997" cy="200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5976" y="3181"/>
            <a:ext cx="396020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ndy\Desktop\AATS WEBSITE PICS\CINDY LOGO 3 C.png" id="420" name="Google Shape;420;p53"/>
          <p:cNvPicPr preferRelativeResize="0"/>
          <p:nvPr/>
        </p:nvPicPr>
        <p:blipFill rotWithShape="1">
          <a:blip r:embed="rId5">
            <a:alphaModFix/>
          </a:blip>
          <a:srcRect b="1367" l="0" r="0" t="1368"/>
          <a:stretch/>
        </p:blipFill>
        <p:spPr>
          <a:xfrm>
            <a:off x="5977813" y="2515831"/>
            <a:ext cx="4198776" cy="321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5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66184" y="0"/>
            <a:ext cx="2401058" cy="2379307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30"/>
              <a:buFont typeface="Arial Narrow"/>
              <a:buNone/>
            </a:pPr>
            <a:r>
              <a:rPr lang="en-US" sz="603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State     </a:t>
            </a:r>
            <a:r>
              <a:rPr lang="en-US" sz="288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</a:t>
            </a:r>
            <a:r>
              <a:rPr lang="en-US" sz="2880">
                <a:latin typeface="Arial Narrow"/>
                <a:ea typeface="Arial Narrow"/>
                <a:cs typeface="Arial Narrow"/>
                <a:sym typeface="Arial Narrow"/>
              </a:rPr>
              <a:t>1881 Pierce St  Lakewood    303-205-5600</a:t>
            </a:r>
            <a:endParaRPr sz="2880"/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5183187" y="987425"/>
            <a:ext cx="6892271" cy="587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Arial Narrow"/>
                <a:ea typeface="Arial Narrow"/>
                <a:cs typeface="Arial Narrow"/>
                <a:sym typeface="Arial Narrow"/>
              </a:rPr>
              <a:t>Make appointment to drop off docs or make an appointment for Record Searches at the counter.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Arial Narrow"/>
                <a:ea typeface="Arial Narrow"/>
                <a:cs typeface="Arial Narrow"/>
                <a:sym typeface="Arial Narrow"/>
              </a:rPr>
              <a:t>  Someone from the title division calls when docs are ready.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Arial Narrow"/>
                <a:ea typeface="Arial Narrow"/>
                <a:cs typeface="Arial Narrow"/>
                <a:sym typeface="Arial Narrow"/>
              </a:rPr>
              <a:t> Schedule an appointment to pick up.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>
                <a:latin typeface="Arial Narrow"/>
                <a:ea typeface="Arial Narrow"/>
                <a:cs typeface="Arial Narrow"/>
                <a:sym typeface="Arial Narrow"/>
              </a:rPr>
              <a:t> 2 – 3+ weeks out</a:t>
            </a:r>
            <a:endParaRPr/>
          </a:p>
        </p:txBody>
      </p:sp>
      <p:sp>
        <p:nvSpPr>
          <p:cNvPr id="123" name="Google Shape;123;p17"/>
          <p:cNvSpPr txBox="1"/>
          <p:nvPr>
            <p:ph idx="2" type="body"/>
          </p:nvPr>
        </p:nvSpPr>
        <p:spPr>
          <a:xfrm>
            <a:off x="349624" y="2057400"/>
            <a:ext cx="4422401" cy="46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1" y="0"/>
            <a:ext cx="12075458" cy="28911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 Narrow"/>
              <a:buNone/>
            </a:pPr>
            <a:r>
              <a:rPr lang="en-US" sz="54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State </a:t>
            </a:r>
            <a:r>
              <a:rPr lang="en-US" sz="288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            1881 Pierce St  Lakewood    303-205-5600</a:t>
            </a:r>
            <a:br>
              <a:rPr lang="en-US" sz="2880"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0" i="0" lang="en-US" sz="288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The offices of the Department of Revenue, Division of Motor Vehicles at 1881 Pierce Street, Lakewood, Colorado, 80214 are open to the public by appointment only</a:t>
            </a:r>
            <a:br>
              <a:rPr b="0" i="0" lang="en-US" sz="288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br>
              <a:rPr b="0" i="0" lang="en-US" sz="288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0" i="0" lang="en-US" sz="288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https://www.colorado.gov/pacific/dmv/AppointmentScheduling</a:t>
            </a:r>
            <a:br>
              <a:rPr b="0" i="0" lang="en-US" sz="288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288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29" name="Google Shape;129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1" y="2891118"/>
            <a:ext cx="11725834" cy="3966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605118" y="-107576"/>
            <a:ext cx="4384395" cy="15495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8"/>
              <a:buFont typeface="Arial Narrow"/>
              <a:buNone/>
            </a:pPr>
            <a:r>
              <a:rPr lang="en-US" sz="4408">
                <a:latin typeface="Arial Narrow"/>
                <a:ea typeface="Arial Narrow"/>
                <a:cs typeface="Arial Narrow"/>
                <a:sym typeface="Arial Narrow"/>
              </a:rPr>
              <a:t>ADDITIONAL INFORMATION </a:t>
            </a:r>
            <a:endParaRPr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  <p:sp>
        <p:nvSpPr>
          <p:cNvPr id="136" name="Google Shape;136;p19"/>
          <p:cNvSpPr txBox="1"/>
          <p:nvPr>
            <p:ph idx="2" type="body"/>
          </p:nvPr>
        </p:nvSpPr>
        <p:spPr>
          <a:xfrm>
            <a:off x="836612" y="2049462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303-919-0775        cindytitles@yahoo.com</a:t>
            </a:r>
            <a:endParaRPr/>
          </a:p>
        </p:txBody>
      </p:sp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Cindy\Desktop\AATS WEBSITE PICS\CINDY LOGO 3 C.png" id="138" name="Google Shape;138;p19"/>
          <p:cNvPicPr preferRelativeResize="0"/>
          <p:nvPr/>
        </p:nvPicPr>
        <p:blipFill rotWithShape="1">
          <a:blip r:embed="rId3">
            <a:alphaModFix/>
          </a:blip>
          <a:srcRect b="1367" l="0" r="0" t="1368"/>
          <a:stretch/>
        </p:blipFill>
        <p:spPr>
          <a:xfrm>
            <a:off x="1187015" y="2520999"/>
            <a:ext cx="3009122" cy="2519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134470" y="0"/>
            <a:ext cx="4637555" cy="17346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10"/>
              <a:buFont typeface="Arial Narrow"/>
              <a:buNone/>
            </a:pPr>
            <a:r>
              <a:rPr lang="en-US" sz="441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ADAMS COUNTY</a:t>
            </a:r>
            <a:br>
              <a:rPr lang="en-US" sz="2880">
                <a:solidFill>
                  <a:srgbClr val="FF0000"/>
                </a:solidFill>
              </a:rPr>
            </a:br>
            <a:r>
              <a:rPr lang="en-US" sz="2880">
                <a:solidFill>
                  <a:srgbClr val="FF0000"/>
                </a:solidFill>
              </a:rPr>
              <a:t> </a:t>
            </a:r>
            <a:r>
              <a:rPr lang="en-US" sz="2880"/>
              <a:t>720-523-6310</a:t>
            </a:r>
            <a:br>
              <a:rPr lang="en-US" sz="2880"/>
            </a:br>
            <a:r>
              <a:rPr lang="en-US" sz="288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CUSTOMER INFO</a:t>
            </a:r>
            <a:br>
              <a:rPr lang="en-US" sz="2880">
                <a:solidFill>
                  <a:srgbClr val="FF0000"/>
                </a:solidFill>
              </a:rPr>
            </a:br>
            <a:r>
              <a:rPr lang="en-US" sz="1620"/>
              <a:t>TUESDAY – FRIDAY  **</a:t>
            </a:r>
            <a:endParaRPr/>
          </a:p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4935071" y="336176"/>
            <a:ext cx="7256929" cy="6521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6633"/>
              </a:buClr>
              <a:buSzPts val="1520"/>
              <a:buChar char="•"/>
            </a:pPr>
            <a:r>
              <a:rPr b="0" i="0" lang="en-US" sz="1520">
                <a:solidFill>
                  <a:srgbClr val="006633"/>
                </a:solidFill>
                <a:latin typeface="Lato"/>
                <a:ea typeface="Lato"/>
                <a:cs typeface="Lato"/>
                <a:sym typeface="Lato"/>
              </a:rPr>
              <a:t>Processing Titles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20"/>
              <a:buChar char="•"/>
            </a:pPr>
            <a:r>
              <a:rPr b="1" i="0" lang="en-US" sz="152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Need to process a title without coming in, or need to get a temporary plate?</a:t>
            </a:r>
            <a:endParaRPr b="0" i="0" sz="1520">
              <a:solidFill>
                <a:srgbClr val="333333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20"/>
              <a:buChar char="•"/>
            </a:pPr>
            <a:r>
              <a:rPr b="0" i="0" lang="en-US" sz="152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 We’ve updated our process so you can handle it via secure email!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20"/>
              <a:buChar char="•"/>
            </a:pPr>
            <a:r>
              <a:rPr b="0" i="0" lang="en-US" sz="152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 Processing a title can include, but are not limited to, transactions such as: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20"/>
              <a:buFont typeface="Arial"/>
              <a:buChar char="•"/>
            </a:pPr>
            <a:r>
              <a:rPr b="0" i="0" lang="en-US" sz="152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A new purchase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20"/>
              <a:buFont typeface="Arial"/>
              <a:buChar char="•"/>
            </a:pPr>
            <a:r>
              <a:rPr b="0" i="0" lang="en-US" sz="152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Purchase of a used vehicle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20"/>
              <a:buFont typeface="Arial"/>
              <a:buChar char="•"/>
            </a:pPr>
            <a:r>
              <a:rPr b="0" i="0" lang="en-US" sz="152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Removing lienholder from a title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20"/>
              <a:buFont typeface="Arial"/>
              <a:buChar char="•"/>
            </a:pPr>
            <a:r>
              <a:rPr b="0" i="0" lang="en-US" sz="152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Adding a new lien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20"/>
              <a:buFont typeface="Arial"/>
              <a:buChar char="•"/>
            </a:pPr>
            <a:r>
              <a:rPr b="0" i="0" lang="en-US" sz="152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Purchase vehicle at end of lease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20"/>
              <a:buFont typeface="Arial"/>
              <a:buChar char="•"/>
            </a:pPr>
            <a:r>
              <a:rPr b="0" i="0" lang="en-US" sz="152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Moving to Colorado with your out-of-state title 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20"/>
              <a:buFont typeface="Arial"/>
              <a:buChar char="•"/>
            </a:pPr>
            <a:r>
              <a:rPr b="0" i="0" lang="en-US" sz="152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Removing or adding a name to your title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20"/>
              <a:buFont typeface="Arial"/>
              <a:buChar char="•"/>
            </a:pPr>
            <a:r>
              <a:rPr b="0" i="0" lang="en-US" sz="152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Correcting information on your title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520"/>
              <a:buChar char="•"/>
            </a:pPr>
            <a:r>
              <a:rPr b="1" i="1" lang="en-US" sz="152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The forms are not savable. Once you’ve identified the correct form, download it (if necessary), fill it in, print it out, sign it, scan it, and email it to </a:t>
            </a:r>
            <a:r>
              <a:rPr b="1" i="1" lang="en-US" sz="1520" u="sng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3"/>
              </a:rPr>
              <a:t>MVTitles@adcogov.org</a:t>
            </a:r>
            <a:r>
              <a:rPr b="1" i="1" lang="en-US" sz="152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 with all supporting ownership documents. 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6699"/>
              </a:buClr>
              <a:buSzPts val="1520"/>
              <a:buFont typeface="Arial"/>
              <a:buChar char="•"/>
            </a:pPr>
            <a:r>
              <a:rPr b="0" i="0" lang="en-US" sz="1520" u="sng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New Resident</a:t>
            </a:r>
            <a:endParaRPr b="0" i="0" sz="1520">
              <a:solidFill>
                <a:srgbClr val="333333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6699"/>
              </a:buClr>
              <a:buSzPts val="1520"/>
              <a:buFont typeface="Arial"/>
              <a:buChar char="•"/>
            </a:pPr>
            <a:r>
              <a:rPr b="0" i="0" lang="en-US" sz="1520" u="sng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Out-of-State Cash Sale</a:t>
            </a:r>
            <a:endParaRPr b="0" i="0" sz="1520">
              <a:solidFill>
                <a:srgbClr val="333333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6699"/>
              </a:buClr>
              <a:buSzPts val="1520"/>
              <a:buFont typeface="Arial"/>
              <a:buChar char="•"/>
            </a:pPr>
            <a:r>
              <a:rPr b="0" i="0" lang="en-US" sz="1520" u="sng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6"/>
              </a:rPr>
              <a:t>Private Party Sale with Colorado Title</a:t>
            </a:r>
            <a:endParaRPr b="0" i="0" sz="1520">
              <a:solidFill>
                <a:srgbClr val="333333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6699"/>
              </a:buClr>
              <a:buSzPts val="1520"/>
              <a:buFont typeface="Arial"/>
              <a:buChar char="•"/>
            </a:pPr>
            <a:r>
              <a:rPr b="0" i="0" lang="en-US" sz="1520" u="sng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7"/>
              </a:rPr>
              <a:t>Purchase for Cash from a Colorado Dealer</a:t>
            </a:r>
            <a:endParaRPr b="0" i="0" sz="1520">
              <a:solidFill>
                <a:srgbClr val="333333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520"/>
              <a:buChar char="•"/>
            </a:pPr>
            <a:r>
              <a:rPr b="0" i="0" lang="en-US" sz="152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If you’re unsure of which form you need, reach out to our Motor Vehicle Titles Center at 720.523.6310. Their hours are Tuesday-Friday, 7 a.m. - 5:30 p.m. </a:t>
            </a:r>
            <a:r>
              <a:rPr b="0" i="0" lang="en-US" sz="152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The last call will be taken at 4:30 p.m. In-person visits require an appointment that can be </a:t>
            </a:r>
            <a:r>
              <a:rPr b="0" i="0" lang="en-US" sz="1520" u="sng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8"/>
              </a:rPr>
              <a:t>scheduled online</a:t>
            </a:r>
            <a:r>
              <a:rPr b="0" i="0" lang="en-US" sz="1520">
                <a:solidFill>
                  <a:srgbClr val="333333"/>
                </a:solidFill>
                <a:latin typeface="Lato"/>
                <a:ea typeface="Lato"/>
                <a:cs typeface="Lato"/>
                <a:sym typeface="Lato"/>
              </a:rPr>
              <a:t> or over the phone.</a:t>
            </a:r>
            <a:endParaRPr/>
          </a:p>
          <a:p>
            <a:pPr indent="-13208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20"/>
              <a:buNone/>
            </a:pPr>
            <a:r>
              <a:t/>
            </a:r>
            <a:endParaRPr sz="1520"/>
          </a:p>
        </p:txBody>
      </p:sp>
      <p:sp>
        <p:nvSpPr>
          <p:cNvPr id="145" name="Google Shape;145;p20"/>
          <p:cNvSpPr txBox="1"/>
          <p:nvPr>
            <p:ph idx="2" type="body"/>
          </p:nvPr>
        </p:nvSpPr>
        <p:spPr>
          <a:xfrm>
            <a:off x="134471" y="1734670"/>
            <a:ext cx="4637555" cy="4908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latin typeface="Arial Narrow"/>
                <a:ea typeface="Arial Narrow"/>
                <a:cs typeface="Arial Narrow"/>
                <a:sym typeface="Arial Narrow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latin typeface="Arial Narrow"/>
                <a:ea typeface="Arial Narrow"/>
                <a:cs typeface="Arial Narrow"/>
                <a:sym typeface="Arial Narrow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94130" y="0"/>
            <a:ext cx="4677895" cy="20573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>
                <a:solidFill>
                  <a:srgbClr val="FF0000"/>
                </a:solidFill>
              </a:rPr>
              <a:t>ADAMS COUNTY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720-523-6310</a:t>
            </a:r>
            <a:br>
              <a:rPr lang="en-US"/>
            </a:br>
            <a:r>
              <a:rPr lang="en-US">
                <a:solidFill>
                  <a:srgbClr val="FF0000"/>
                </a:solidFill>
              </a:rPr>
              <a:t>DEALER INFO</a:t>
            </a:r>
            <a:br>
              <a:rPr lang="en-US">
                <a:solidFill>
                  <a:srgbClr val="FF0000"/>
                </a:solidFill>
              </a:rPr>
            </a:br>
            <a:r>
              <a:rPr lang="en-US" sz="1800"/>
              <a:t>TUESDAY – FRIDAY  **</a:t>
            </a:r>
            <a:endParaRPr/>
          </a:p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5183188" y="457201"/>
            <a:ext cx="7008812" cy="6158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Char char="•"/>
            </a:pPr>
            <a:r>
              <a:rPr b="0" i="0" lang="en-US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Currently, there </a:t>
            </a:r>
            <a:r>
              <a:rPr b="0" lang="en-US">
                <a:latin typeface="Arial Narrow"/>
                <a:ea typeface="Arial Narrow"/>
                <a:cs typeface="Arial Narrow"/>
                <a:sym typeface="Arial Narrow"/>
              </a:rPr>
              <a:t>is a </a:t>
            </a:r>
            <a:r>
              <a:rPr b="0" i="1" lang="en-US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limit of one transaction per appointment. 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3200"/>
              <a:buChar char="•"/>
            </a:pPr>
            <a:r>
              <a:rPr b="0" i="0" lang="en-US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 Anything in excess will need to be mailed to the Brighton Motor Vehicle office or scheduled in a </a:t>
            </a:r>
            <a:r>
              <a:rPr b="0" i="0" lang="en-US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10-minute, </a:t>
            </a:r>
            <a:r>
              <a:rPr b="0" i="0" lang="en-US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drop-off appointments. Appointments can be </a:t>
            </a:r>
            <a:r>
              <a:rPr b="0" i="0" lang="en-US" u="sng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scheduled online</a:t>
            </a:r>
            <a:r>
              <a:rPr b="0" i="0" lang="en-US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3200"/>
              <a:buChar char="•"/>
            </a:pPr>
            <a:r>
              <a:rPr b="0" i="0" lang="en-US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 </a:t>
            </a:r>
            <a:r>
              <a:rPr b="1" i="0" lang="en-US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Brighton Motor Vehicle</a:t>
            </a:r>
            <a:r>
              <a:rPr b="0" i="0" lang="en-US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: 4430 South Adams County Parkway Suite, E2001 Brighton, CO 80601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3200"/>
              <a:buChar char="•"/>
            </a:pPr>
            <a:r>
              <a:rPr b="0" i="0" lang="en-US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rPr>
              <a:t>Email us at </a:t>
            </a:r>
            <a:r>
              <a:rPr b="0" i="0" lang="en-US" u="sng" strike="noStrike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mvservicecenter@adcogov.org</a:t>
            </a:r>
            <a:endParaRPr b="0" i="0">
              <a:solidFill>
                <a:srgbClr val="33333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52" name="Google Shape;152;p21"/>
          <p:cNvSpPr txBox="1"/>
          <p:nvPr>
            <p:ph idx="2" type="body"/>
          </p:nvPr>
        </p:nvSpPr>
        <p:spPr>
          <a:xfrm>
            <a:off x="94130" y="2057399"/>
            <a:ext cx="5089058" cy="4558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None/>
            </a:pPr>
            <a:r>
              <a:rPr lang="en-US">
                <a:solidFill>
                  <a:srgbClr val="FF0000"/>
                </a:solidFill>
              </a:rPr>
              <a:t> </a:t>
            </a:r>
            <a:br>
              <a:rPr lang="en-US">
                <a:solidFill>
                  <a:srgbClr val="FF0000"/>
                </a:solidFill>
              </a:rPr>
            </a:br>
            <a:r>
              <a:rPr lang="en-US" sz="1050"/>
              <a:t> </a:t>
            </a:r>
            <a:endParaRPr/>
          </a:p>
        </p:txBody>
      </p:sp>
      <p:sp>
        <p:nvSpPr>
          <p:cNvPr id="153" name="Google Shape;153;p21"/>
          <p:cNvSpPr txBox="1"/>
          <p:nvPr/>
        </p:nvSpPr>
        <p:spPr>
          <a:xfrm>
            <a:off x="94130" y="2497717"/>
            <a:ext cx="4827494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